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68"/>
  </p:notesMasterIdLst>
  <p:sldIdLst>
    <p:sldId id="256" r:id="rId2"/>
    <p:sldId id="343" r:id="rId3"/>
    <p:sldId id="344" r:id="rId4"/>
    <p:sldId id="345" r:id="rId5"/>
    <p:sldId id="346" r:id="rId6"/>
    <p:sldId id="347" r:id="rId7"/>
    <p:sldId id="348" r:id="rId8"/>
    <p:sldId id="349" r:id="rId9"/>
    <p:sldId id="350" r:id="rId10"/>
    <p:sldId id="351" r:id="rId11"/>
    <p:sldId id="377" r:id="rId12"/>
    <p:sldId id="352" r:id="rId13"/>
    <p:sldId id="353" r:id="rId14"/>
    <p:sldId id="354" r:id="rId15"/>
    <p:sldId id="355" r:id="rId16"/>
    <p:sldId id="356" r:id="rId17"/>
    <p:sldId id="357" r:id="rId18"/>
    <p:sldId id="358" r:id="rId19"/>
    <p:sldId id="359" r:id="rId20"/>
    <p:sldId id="360" r:id="rId21"/>
    <p:sldId id="361" r:id="rId22"/>
    <p:sldId id="362" r:id="rId23"/>
    <p:sldId id="363" r:id="rId24"/>
    <p:sldId id="364" r:id="rId25"/>
    <p:sldId id="365" r:id="rId26"/>
    <p:sldId id="366" r:id="rId27"/>
    <p:sldId id="367" r:id="rId28"/>
    <p:sldId id="368" r:id="rId29"/>
    <p:sldId id="369" r:id="rId30"/>
    <p:sldId id="370" r:id="rId31"/>
    <p:sldId id="371" r:id="rId32"/>
    <p:sldId id="372" r:id="rId33"/>
    <p:sldId id="373" r:id="rId34"/>
    <p:sldId id="374" r:id="rId35"/>
    <p:sldId id="375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  <p:sldId id="268" r:id="rId48"/>
    <p:sldId id="269" r:id="rId49"/>
    <p:sldId id="270" r:id="rId50"/>
    <p:sldId id="271" r:id="rId51"/>
    <p:sldId id="272" r:id="rId52"/>
    <p:sldId id="273" r:id="rId53"/>
    <p:sldId id="274" r:id="rId54"/>
    <p:sldId id="275" r:id="rId55"/>
    <p:sldId id="276" r:id="rId56"/>
    <p:sldId id="277" r:id="rId57"/>
    <p:sldId id="278" r:id="rId58"/>
    <p:sldId id="279" r:id="rId59"/>
    <p:sldId id="280" r:id="rId60"/>
    <p:sldId id="281" r:id="rId61"/>
    <p:sldId id="282" r:id="rId62"/>
    <p:sldId id="283" r:id="rId63"/>
    <p:sldId id="284" r:id="rId64"/>
    <p:sldId id="285" r:id="rId65"/>
    <p:sldId id="286" r:id="rId66"/>
    <p:sldId id="376" r:id="rId67"/>
  </p:sldIdLst>
  <p:sldSz cx="9144000" cy="6858000" type="screen4x3"/>
  <p:notesSz cx="6858000" cy="9144000"/>
  <p:embeddedFontLst>
    <p:embeddedFont>
      <p:font typeface="Arial Black" panose="020B0A04020102020204" pitchFamily="34" charset="0"/>
      <p:regular r:id="rId69"/>
      <p:bold r:id="rId70"/>
    </p:embeddedFont>
    <p:embeddedFont>
      <p:font typeface="Calibri" panose="020F0502020204030204" pitchFamily="34" charset="0"/>
      <p:regular r:id="rId71"/>
      <p:bold r:id="rId72"/>
      <p:italic r:id="rId73"/>
      <p:boldItalic r:id="rId74"/>
    </p:embeddedFont>
    <p:embeddedFont>
      <p:font typeface="Consolas" panose="020B0609020204030204" pitchFamily="49" charset="0"/>
      <p:regular r:id="rId75"/>
      <p:bold r:id="rId76"/>
      <p:italic r:id="rId77"/>
      <p:boldItalic r:id="rId78"/>
    </p:embeddedFont>
    <p:embeddedFont>
      <p:font typeface="JetBrains Mono" panose="020B0604020202020204" charset="0"/>
      <p:regular r:id="rId79"/>
      <p:bold r:id="rId80"/>
      <p:italic r:id="rId81"/>
      <p:boldItalic r:id="rId8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3" roundtripDataSignature="AMtx7mjfGE/WdYks0+ruq4cM+SSB17QM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69C835-F23D-4570-94B9-3B2DC2D0B7F4}">
  <a:tblStyle styleId="{2469C835-F23D-4570-94B9-3B2DC2D0B7F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 b="off" i="off"/>
      <a:tcStyle>
        <a:tcBdr/>
        <a:fill>
          <a:solidFill>
            <a:srgbClr val="CFD7E7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FD7E7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1540" y="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133" Type="http://customschemas.google.com/relationships/presentationmetadata" Target="meta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6.fntdata"/><Relationship Id="rId79" Type="http://schemas.openxmlformats.org/officeDocument/2006/relationships/font" Target="fonts/font11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1.fntdata"/><Relationship Id="rId77" Type="http://schemas.openxmlformats.org/officeDocument/2006/relationships/font" Target="fonts/font9.fntdata"/><Relationship Id="rId13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4.fntdata"/><Relationship Id="rId80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3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2.fntdata"/><Relationship Id="rId75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5.fntdata"/><Relationship Id="rId78" Type="http://schemas.openxmlformats.org/officeDocument/2006/relationships/font" Target="fonts/font10.fntdata"/><Relationship Id="rId81" Type="http://schemas.openxmlformats.org/officeDocument/2006/relationships/font" Target="fonts/font13.fntdata"/><Relationship Id="rId13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8.fntdata"/><Relationship Id="rId7" Type="http://schemas.openxmlformats.org/officeDocument/2006/relationships/slide" Target="slides/slide6.xml"/><Relationship Id="rId71" Type="http://schemas.openxmlformats.org/officeDocument/2006/relationships/font" Target="fonts/font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136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font" Target="fonts/font14.fntdata"/></Relationships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4" name="Google Shape;1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19" name="Google Shape;819;p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25" name="Google Shape;825;p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31" name="Google Shape;831;p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37" name="Google Shape;837;p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44" name="Google Shape;844;p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51" name="Google Shape;851;p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58" name="Google Shape;858;p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4" name="Google Shape;864;p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1" name="Google Shape;871;p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58" name="Google Shape;758;p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8" name="Google Shape;878;p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5" name="Google Shape;885;p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2" name="Google Shape;892;p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9" name="Google Shape;899;p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06" name="Google Shape;906;p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13" name="Google Shape;913;p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1" name="Google Shape;921;p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7" name="Google Shape;927;p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33" name="Google Shape;933;p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40" name="Google Shape;940;p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64" name="Google Shape;764;p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46" name="Google Shape;946;p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3" name="Google Shape;953;p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0" name="Google Shape;960;p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7" name="Google Shape;967;p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73" name="Google Shape;973;p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0" name="Google Shape;15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6" name="Google Shape;1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3" name="Google Shape;16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0" name="Google Shape;17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1" name="Google Shape;771;p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3" name="Google Shape;18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9" name="Google Shape;18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8" name="Google Shape;19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5" name="Google Shape;20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Vracanje i analiza koda iznova i iznova u slucaju vecih izmena.</a:t>
            </a:r>
            <a:endParaRPr/>
          </a:p>
        </p:txBody>
      </p:sp>
      <p:sp>
        <p:nvSpPr>
          <p:cNvPr id="224" name="Google Shape;224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Sledi nivoi testiranja</a:t>
            </a:r>
            <a:endParaRPr/>
          </a:p>
        </p:txBody>
      </p:sp>
      <p:sp>
        <p:nvSpPr>
          <p:cNvPr id="231" name="Google Shape;231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8" name="Google Shape;778;p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Obratiti pažnju na imena klasa i metoda. Imena klase Test, imena testa test</a:t>
            </a:r>
            <a:endParaRPr/>
          </a:p>
        </p:txBody>
      </p:sp>
      <p:sp>
        <p:nvSpPr>
          <p:cNvPr id="293" name="Google Shape;293;p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57</a:t>
            </a:fld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58</a:t>
            </a:fld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85" name="Google Shape;785;p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8" name="Google Shape;328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Napraviti cleanup za dati primer rt-rk</a:t>
            </a:r>
            <a:endParaRPr/>
          </a:p>
        </p:txBody>
      </p:sp>
      <p:sp>
        <p:nvSpPr>
          <p:cNvPr id="329" name="Google Shape;329;p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62</a:t>
            </a:fld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3" name="Google Shape;343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Mark.xfail kada se ocekuje da test padne</a:t>
            </a:r>
            <a:endParaRPr/>
          </a:p>
        </p:txBody>
      </p:sp>
      <p:sp>
        <p:nvSpPr>
          <p:cNvPr id="344" name="Google Shape;344;p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64</a:t>
            </a:fld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1" name="Google Shape;351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80" name="Google Shape;980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3" name="Google Shape;793;p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99" name="Google Shape;799;p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45"/>
          <p:cNvGrpSpPr/>
          <p:nvPr/>
        </p:nvGrpSpPr>
        <p:grpSpPr>
          <a:xfrm>
            <a:off x="0" y="0"/>
            <a:ext cx="9144001" cy="6867525"/>
            <a:chOff x="0" y="0"/>
            <a:chExt cx="9144001" cy="6867525"/>
          </a:xfrm>
        </p:grpSpPr>
        <p:grpSp>
          <p:nvGrpSpPr>
            <p:cNvPr id="29" name="Google Shape;29;p45"/>
            <p:cNvGrpSpPr/>
            <p:nvPr/>
          </p:nvGrpSpPr>
          <p:grpSpPr>
            <a:xfrm>
              <a:off x="0" y="0"/>
              <a:ext cx="9144001" cy="6858000"/>
              <a:chOff x="0" y="0"/>
              <a:chExt cx="9144001" cy="6858000"/>
            </a:xfrm>
          </p:grpSpPr>
          <p:sp>
            <p:nvSpPr>
              <p:cNvPr id="30" name="Google Shape;30;p45"/>
              <p:cNvSpPr/>
              <p:nvPr/>
            </p:nvSpPr>
            <p:spPr>
              <a:xfrm>
                <a:off x="7540625" y="0"/>
                <a:ext cx="1603375" cy="68580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3168" extrusionOk="0">
                    <a:moveTo>
                      <a:pt x="502" y="0"/>
                    </a:moveTo>
                    <a:cubicBezTo>
                      <a:pt x="93" y="0"/>
                      <a:pt x="93" y="0"/>
                      <a:pt x="93" y="0"/>
                    </a:cubicBezTo>
                    <a:cubicBezTo>
                      <a:pt x="146" y="383"/>
                      <a:pt x="323" y="1900"/>
                      <a:pt x="0" y="3168"/>
                    </a:cubicBezTo>
                    <a:cubicBezTo>
                      <a:pt x="502" y="3168"/>
                      <a:pt x="502" y="3168"/>
                      <a:pt x="502" y="3168"/>
                    </a:cubicBezTo>
                    <a:lnTo>
                      <a:pt x="5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EFB32F"/>
                  </a:gs>
                  <a:gs pos="100000">
                    <a:srgbClr val="EF792F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1" name="Google Shape;31;p45"/>
              <p:cNvGrpSpPr/>
              <p:nvPr/>
            </p:nvGrpSpPr>
            <p:grpSpPr>
              <a:xfrm>
                <a:off x="0" y="0"/>
                <a:ext cx="9144001" cy="1958975"/>
                <a:chOff x="0" y="0"/>
                <a:chExt cx="9144001" cy="1958975"/>
              </a:xfrm>
            </p:grpSpPr>
            <p:sp>
              <p:nvSpPr>
                <p:cNvPr id="32" name="Google Shape;32;p45"/>
                <p:cNvSpPr/>
                <p:nvPr/>
              </p:nvSpPr>
              <p:spPr>
                <a:xfrm flipH="1">
                  <a:off x="0" y="0"/>
                  <a:ext cx="9144000" cy="190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8" h="627" extrusionOk="0">
                      <a:moveTo>
                        <a:pt x="0" y="0"/>
                      </a:moveTo>
                      <a:cubicBezTo>
                        <a:pt x="0" y="627"/>
                        <a:pt x="0" y="627"/>
                        <a:pt x="0" y="627"/>
                      </a:cubicBezTo>
                      <a:cubicBezTo>
                        <a:pt x="731" y="409"/>
                        <a:pt x="1853" y="296"/>
                        <a:pt x="2168" y="276"/>
                      </a:cubicBezTo>
                      <a:cubicBezTo>
                        <a:pt x="2610" y="249"/>
                        <a:pt x="2951" y="243"/>
                        <a:pt x="3168" y="242"/>
                      </a:cubicBezTo>
                      <a:cubicBezTo>
                        <a:pt x="3168" y="0"/>
                        <a:pt x="3168" y="0"/>
                        <a:pt x="3168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6F618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3" name="Google Shape;33;p45"/>
                <p:cNvGrpSpPr/>
                <p:nvPr/>
              </p:nvGrpSpPr>
              <p:grpSpPr>
                <a:xfrm flipH="1">
                  <a:off x="1" y="457200"/>
                  <a:ext cx="9144000" cy="1501775"/>
                  <a:chOff x="-13" y="149"/>
                  <a:chExt cx="15120" cy="2367"/>
                </a:xfrm>
              </p:grpSpPr>
              <p:grpSp>
                <p:nvGrpSpPr>
                  <p:cNvPr id="34" name="Google Shape;34;p45"/>
                  <p:cNvGrpSpPr/>
                  <p:nvPr/>
                </p:nvGrpSpPr>
                <p:grpSpPr>
                  <a:xfrm>
                    <a:off x="-13" y="149"/>
                    <a:ext cx="15120" cy="2367"/>
                    <a:chOff x="-13" y="779"/>
                    <a:chExt cx="15120" cy="2367"/>
                  </a:xfrm>
                </p:grpSpPr>
                <p:sp>
                  <p:nvSpPr>
                    <p:cNvPr id="35" name="Google Shape;35;p45"/>
                    <p:cNvSpPr/>
                    <p:nvPr/>
                  </p:nvSpPr>
                  <p:spPr>
                    <a:xfrm>
                      <a:off x="-13" y="942"/>
                      <a:ext cx="11962" cy="20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71" h="423" extrusionOk="0">
                          <a:moveTo>
                            <a:pt x="0" y="423"/>
                          </a:moveTo>
                          <a:cubicBezTo>
                            <a:pt x="1374" y="0"/>
                            <a:pt x="2711" y="30"/>
                            <a:pt x="3171" y="57"/>
                          </a:cubicBezTo>
                        </a:path>
                      </a:pathLst>
                    </a:custGeom>
                    <a:noFill/>
                    <a:ln w="9525" cap="flat" cmpd="sng">
                      <a:solidFill>
                        <a:srgbClr val="FFFFFE"/>
                      </a:solidFill>
                      <a:prstDash val="solid"/>
                      <a:miter lim="80000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45700" rIns="91425" bIns="45700" anchor="t" anchorCtr="0">
                      <a:noAutofit/>
                    </a:bodyPr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b="0" i="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grpSp>
                  <p:nvGrpSpPr>
                    <p:cNvPr id="36" name="Google Shape;36;p45"/>
                    <p:cNvGrpSpPr/>
                    <p:nvPr/>
                  </p:nvGrpSpPr>
                  <p:grpSpPr>
                    <a:xfrm>
                      <a:off x="-13" y="779"/>
                      <a:ext cx="15120" cy="2367"/>
                      <a:chOff x="360" y="1151"/>
                      <a:chExt cx="15120" cy="2367"/>
                    </a:xfrm>
                  </p:grpSpPr>
                  <p:sp>
                    <p:nvSpPr>
                      <p:cNvPr id="37" name="Google Shape;37;p45"/>
                      <p:cNvSpPr/>
                      <p:nvPr/>
                    </p:nvSpPr>
                    <p:spPr>
                      <a:xfrm>
                        <a:off x="360" y="1151"/>
                        <a:ext cx="15120" cy="204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71" h="426" extrusionOk="0">
                            <a:moveTo>
                              <a:pt x="0" y="426"/>
                            </a:moveTo>
                            <a:cubicBezTo>
                              <a:pt x="1377" y="0"/>
                              <a:pt x="2716" y="29"/>
                              <a:pt x="3171" y="56"/>
                            </a:cubicBezTo>
                          </a:path>
                        </a:pathLst>
                      </a:custGeom>
                      <a:noFill/>
                      <a:ln w="9525" cap="flat" cmpd="sng">
                        <a:solidFill>
                          <a:srgbClr val="EFB32F"/>
                        </a:solidFill>
                        <a:prstDash val="solid"/>
                        <a:miter lim="800000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45700" rIns="91425" bIns="45700" anchor="t" anchorCtr="0">
                        <a:noAutofit/>
                      </a:bodyPr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endParaRPr sz="18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38" name="Google Shape;38;p45"/>
                      <p:cNvSpPr/>
                      <p:nvPr/>
                    </p:nvSpPr>
                    <p:spPr>
                      <a:xfrm>
                        <a:off x="360" y="1314"/>
                        <a:ext cx="15120" cy="202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71" h="423" extrusionOk="0">
                            <a:moveTo>
                              <a:pt x="0" y="423"/>
                            </a:moveTo>
                            <a:cubicBezTo>
                              <a:pt x="1374" y="0"/>
                              <a:pt x="2711" y="30"/>
                              <a:pt x="3171" y="57"/>
                            </a:cubicBezTo>
                          </a:path>
                        </a:pathLst>
                      </a:custGeom>
                      <a:noFill/>
                      <a:ln w="9525" cap="flat" cmpd="sng">
                        <a:solidFill>
                          <a:srgbClr val="FFFFFE"/>
                        </a:solidFill>
                        <a:prstDash val="solid"/>
                        <a:miter lim="800000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45700" rIns="91425" bIns="45700" anchor="t" anchorCtr="0">
                        <a:noAutofit/>
                      </a:bodyPr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endParaRPr sz="18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39" name="Google Shape;39;p45"/>
                      <p:cNvSpPr/>
                      <p:nvPr/>
                    </p:nvSpPr>
                    <p:spPr>
                      <a:xfrm>
                        <a:off x="360" y="1471"/>
                        <a:ext cx="15120" cy="204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71" h="427" extrusionOk="0">
                            <a:moveTo>
                              <a:pt x="0" y="427"/>
                            </a:moveTo>
                            <a:cubicBezTo>
                              <a:pt x="1369" y="0"/>
                              <a:pt x="2702" y="25"/>
                              <a:pt x="3171" y="52"/>
                            </a:cubicBezTo>
                          </a:path>
                        </a:pathLst>
                      </a:custGeom>
                      <a:noFill/>
                      <a:ln w="9525" cap="flat" cmpd="sng">
                        <a:solidFill>
                          <a:srgbClr val="EFB32F"/>
                        </a:solidFill>
                        <a:prstDash val="solid"/>
                        <a:miter lim="800000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45700" rIns="91425" bIns="45700" anchor="t" anchorCtr="0">
                        <a:noAutofit/>
                      </a:bodyPr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endParaRPr sz="18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</p:grpSp>
              </p:grpSp>
              <p:sp>
                <p:nvSpPr>
                  <p:cNvPr id="40" name="Google Shape;40;p45"/>
                  <p:cNvSpPr/>
                  <p:nvPr/>
                </p:nvSpPr>
                <p:spPr>
                  <a:xfrm>
                    <a:off x="-13" y="317"/>
                    <a:ext cx="15120" cy="2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71" h="441" extrusionOk="0">
                        <a:moveTo>
                          <a:pt x="0" y="441"/>
                        </a:moveTo>
                        <a:cubicBezTo>
                          <a:pt x="1372" y="0"/>
                          <a:pt x="2713" y="16"/>
                          <a:pt x="3171" y="37"/>
                        </a:cubicBezTo>
                      </a:path>
                    </a:pathLst>
                  </a:custGeom>
                  <a:noFill/>
                  <a:ln w="9525" cap="flat" cmpd="sng">
                    <a:solidFill>
                      <a:srgbClr val="FFFFFE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41" name="Google Shape;41;p45"/>
            <p:cNvGrpSpPr/>
            <p:nvPr/>
          </p:nvGrpSpPr>
          <p:grpSpPr>
            <a:xfrm>
              <a:off x="7512061" y="9525"/>
              <a:ext cx="1403348" cy="6858000"/>
              <a:chOff x="21532" y="360"/>
              <a:chExt cx="2157" cy="15120"/>
            </a:xfrm>
          </p:grpSpPr>
          <p:sp>
            <p:nvSpPr>
              <p:cNvPr id="42" name="Google Shape;42;p45"/>
              <p:cNvSpPr/>
              <p:nvPr/>
            </p:nvSpPr>
            <p:spPr>
              <a:xfrm>
                <a:off x="21532" y="360"/>
                <a:ext cx="1854" cy="1512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172" extrusionOk="0">
                    <a:moveTo>
                      <a:pt x="101" y="0"/>
                    </a:moveTo>
                    <a:cubicBezTo>
                      <a:pt x="387" y="1404"/>
                      <a:pt x="122" y="2697"/>
                      <a:pt x="0" y="3172"/>
                    </a:cubicBezTo>
                  </a:path>
                </a:pathLst>
              </a:custGeom>
              <a:noFill/>
              <a:ln w="9525" cap="flat" cmpd="sng">
                <a:solidFill>
                  <a:srgbClr val="FFFFF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43;p45"/>
              <p:cNvSpPr/>
              <p:nvPr/>
            </p:nvSpPr>
            <p:spPr>
              <a:xfrm>
                <a:off x="21886" y="360"/>
                <a:ext cx="1601" cy="1512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172" extrusionOk="0">
                    <a:moveTo>
                      <a:pt x="0" y="0"/>
                    </a:moveTo>
                    <a:cubicBezTo>
                      <a:pt x="334" y="1375"/>
                      <a:pt x="126" y="2664"/>
                      <a:pt x="16" y="3172"/>
                    </a:cubicBezTo>
                  </a:path>
                </a:pathLst>
              </a:custGeom>
              <a:noFill/>
              <a:ln w="9525" cap="flat" cmpd="sng">
                <a:solidFill>
                  <a:srgbClr val="FFFFF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44;p45"/>
              <p:cNvSpPr/>
              <p:nvPr/>
            </p:nvSpPr>
            <p:spPr>
              <a:xfrm>
                <a:off x="22064" y="360"/>
                <a:ext cx="1625" cy="1512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172" extrusionOk="0">
                    <a:moveTo>
                      <a:pt x="21" y="0"/>
                    </a:moveTo>
                    <a:cubicBezTo>
                      <a:pt x="339" y="1377"/>
                      <a:pt x="116" y="2664"/>
                      <a:pt x="0" y="3172"/>
                    </a:cubicBezTo>
                  </a:path>
                </a:pathLst>
              </a:custGeom>
              <a:noFill/>
              <a:ln w="9525" cap="flat" cmpd="sng">
                <a:solidFill>
                  <a:srgbClr val="EFB32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45;p45"/>
              <p:cNvSpPr/>
              <p:nvPr/>
            </p:nvSpPr>
            <p:spPr>
              <a:xfrm>
                <a:off x="21864" y="360"/>
                <a:ext cx="1642" cy="1512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3172" extrusionOk="0">
                    <a:moveTo>
                      <a:pt x="28" y="0"/>
                    </a:moveTo>
                    <a:cubicBezTo>
                      <a:pt x="343" y="1379"/>
                      <a:pt x="117" y="2666"/>
                      <a:pt x="0" y="3172"/>
                    </a:cubicBezTo>
                  </a:path>
                </a:pathLst>
              </a:custGeom>
              <a:noFill/>
              <a:ln w="9525" cap="flat" cmpd="sng">
                <a:solidFill>
                  <a:srgbClr val="FFFFF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46;p45"/>
              <p:cNvSpPr/>
              <p:nvPr/>
            </p:nvSpPr>
            <p:spPr>
              <a:xfrm>
                <a:off x="21703" y="360"/>
                <a:ext cx="1620" cy="15120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172" extrusionOk="0">
                    <a:moveTo>
                      <a:pt x="20" y="0"/>
                    </a:moveTo>
                    <a:cubicBezTo>
                      <a:pt x="338" y="1378"/>
                      <a:pt x="116" y="2664"/>
                      <a:pt x="0" y="3172"/>
                    </a:cubicBezTo>
                  </a:path>
                </a:pathLst>
              </a:custGeom>
              <a:noFill/>
              <a:ln w="9525" cap="flat" cmpd="sng">
                <a:solidFill>
                  <a:srgbClr val="EFB32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47" name="Google Shape;47;p45" descr="logo RT-RK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080125" y="1643063"/>
            <a:ext cx="1920875" cy="1606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" name="Google Shape;48;p45"/>
          <p:cNvCxnSpPr/>
          <p:nvPr/>
        </p:nvCxnSpPr>
        <p:spPr>
          <a:xfrm>
            <a:off x="428625" y="3124200"/>
            <a:ext cx="5486400" cy="0"/>
          </a:xfrm>
          <a:prstGeom prst="straightConnector1">
            <a:avLst/>
          </a:prstGeom>
          <a:noFill/>
          <a:ln w="12700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9" name="Google Shape;49;p45"/>
          <p:cNvSpPr txBox="1">
            <a:spLocks noGrp="1"/>
          </p:cNvSpPr>
          <p:nvPr>
            <p:ph type="ctrTitle"/>
          </p:nvPr>
        </p:nvSpPr>
        <p:spPr>
          <a:xfrm>
            <a:off x="456760" y="1425600"/>
            <a:ext cx="54000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ctr" anchorCtr="0">
            <a:noAutofit/>
          </a:bodyPr>
          <a:lstStyle>
            <a:lvl1pPr lvl="0" algn="r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 cap="none">
                <a:solidFill>
                  <a:srgbClr val="EFB1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5"/>
          <p:cNvSpPr txBox="1">
            <a:spLocks noGrp="1"/>
          </p:cNvSpPr>
          <p:nvPr>
            <p:ph type="subTitle" idx="1"/>
          </p:nvPr>
        </p:nvSpPr>
        <p:spPr>
          <a:xfrm>
            <a:off x="457216" y="3351600"/>
            <a:ext cx="64800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240"/>
              <a:buNone/>
              <a:defRPr sz="2800">
                <a:solidFill>
                  <a:srgbClr val="6F618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b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5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54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7" name="Google Shape;127;p5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5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5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5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ctr" anchorCtr="0">
            <a:no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55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  <a:defRPr/>
            </a:lvl2pPr>
            <a:lvl3pPr marL="1371600" lvl="2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o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5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5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5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6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ctr" anchorCtr="0">
            <a:no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56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  <a:defRPr/>
            </a:lvl2pPr>
            <a:lvl3pPr marL="1371600" lvl="2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o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5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5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6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>
            <a:lvl1pPr lvl="0" algn="l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4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  <a:defRPr/>
            </a:lvl1pPr>
            <a:lvl2pPr marL="914400" lvl="1" indent="-32004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  <a:defRPr/>
            </a:lvl2pPr>
            <a:lvl3pPr marL="1371600" lvl="2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o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4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4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4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act Slide">
  <p:cSld name="Contact Slid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47" descr="RT-RK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24438" y="1285875"/>
            <a:ext cx="3048000" cy="30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" name="Google Shape;62;p47"/>
          <p:cNvGrpSpPr/>
          <p:nvPr/>
        </p:nvGrpSpPr>
        <p:grpSpPr>
          <a:xfrm>
            <a:off x="0" y="0"/>
            <a:ext cx="9144001" cy="6867525"/>
            <a:chOff x="0" y="0"/>
            <a:chExt cx="9144001" cy="6867525"/>
          </a:xfrm>
        </p:grpSpPr>
        <p:grpSp>
          <p:nvGrpSpPr>
            <p:cNvPr id="63" name="Google Shape;63;p47"/>
            <p:cNvGrpSpPr/>
            <p:nvPr/>
          </p:nvGrpSpPr>
          <p:grpSpPr>
            <a:xfrm>
              <a:off x="0" y="0"/>
              <a:ext cx="9144001" cy="6858000"/>
              <a:chOff x="0" y="0"/>
              <a:chExt cx="9144001" cy="6858000"/>
            </a:xfrm>
          </p:grpSpPr>
          <p:sp>
            <p:nvSpPr>
              <p:cNvPr id="64" name="Google Shape;64;p47"/>
              <p:cNvSpPr/>
              <p:nvPr/>
            </p:nvSpPr>
            <p:spPr>
              <a:xfrm>
                <a:off x="7540625" y="0"/>
                <a:ext cx="1603375" cy="68580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3168" extrusionOk="0">
                    <a:moveTo>
                      <a:pt x="502" y="0"/>
                    </a:moveTo>
                    <a:cubicBezTo>
                      <a:pt x="93" y="0"/>
                      <a:pt x="93" y="0"/>
                      <a:pt x="93" y="0"/>
                    </a:cubicBezTo>
                    <a:cubicBezTo>
                      <a:pt x="146" y="383"/>
                      <a:pt x="323" y="1900"/>
                      <a:pt x="0" y="3168"/>
                    </a:cubicBezTo>
                    <a:cubicBezTo>
                      <a:pt x="502" y="3168"/>
                      <a:pt x="502" y="3168"/>
                      <a:pt x="502" y="3168"/>
                    </a:cubicBezTo>
                    <a:lnTo>
                      <a:pt x="5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EFB32F"/>
                  </a:gs>
                  <a:gs pos="100000">
                    <a:srgbClr val="EF792F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5" name="Google Shape;65;p47"/>
              <p:cNvGrpSpPr/>
              <p:nvPr/>
            </p:nvGrpSpPr>
            <p:grpSpPr>
              <a:xfrm>
                <a:off x="0" y="0"/>
                <a:ext cx="9144001" cy="1958975"/>
                <a:chOff x="0" y="0"/>
                <a:chExt cx="9144001" cy="1958975"/>
              </a:xfrm>
            </p:grpSpPr>
            <p:sp>
              <p:nvSpPr>
                <p:cNvPr id="66" name="Google Shape;66;p47"/>
                <p:cNvSpPr/>
                <p:nvPr/>
              </p:nvSpPr>
              <p:spPr>
                <a:xfrm flipH="1">
                  <a:off x="0" y="0"/>
                  <a:ext cx="9144000" cy="190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68" h="627" extrusionOk="0">
                      <a:moveTo>
                        <a:pt x="0" y="0"/>
                      </a:moveTo>
                      <a:cubicBezTo>
                        <a:pt x="0" y="627"/>
                        <a:pt x="0" y="627"/>
                        <a:pt x="0" y="627"/>
                      </a:cubicBezTo>
                      <a:cubicBezTo>
                        <a:pt x="731" y="409"/>
                        <a:pt x="1853" y="296"/>
                        <a:pt x="2168" y="276"/>
                      </a:cubicBezTo>
                      <a:cubicBezTo>
                        <a:pt x="2610" y="249"/>
                        <a:pt x="2951" y="243"/>
                        <a:pt x="3168" y="242"/>
                      </a:cubicBezTo>
                      <a:cubicBezTo>
                        <a:pt x="3168" y="0"/>
                        <a:pt x="3168" y="0"/>
                        <a:pt x="3168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6F618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7" name="Google Shape;67;p47"/>
                <p:cNvGrpSpPr/>
                <p:nvPr/>
              </p:nvGrpSpPr>
              <p:grpSpPr>
                <a:xfrm flipH="1">
                  <a:off x="1" y="457200"/>
                  <a:ext cx="9144000" cy="1501775"/>
                  <a:chOff x="-13" y="149"/>
                  <a:chExt cx="15120" cy="2367"/>
                </a:xfrm>
              </p:grpSpPr>
              <p:grpSp>
                <p:nvGrpSpPr>
                  <p:cNvPr id="68" name="Google Shape;68;p47"/>
                  <p:cNvGrpSpPr/>
                  <p:nvPr/>
                </p:nvGrpSpPr>
                <p:grpSpPr>
                  <a:xfrm>
                    <a:off x="-13" y="149"/>
                    <a:ext cx="15120" cy="2367"/>
                    <a:chOff x="-13" y="779"/>
                    <a:chExt cx="15120" cy="2367"/>
                  </a:xfrm>
                </p:grpSpPr>
                <p:sp>
                  <p:nvSpPr>
                    <p:cNvPr id="69" name="Google Shape;69;p47"/>
                    <p:cNvSpPr/>
                    <p:nvPr/>
                  </p:nvSpPr>
                  <p:spPr>
                    <a:xfrm>
                      <a:off x="-13" y="942"/>
                      <a:ext cx="11962" cy="202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71" h="423" extrusionOk="0">
                          <a:moveTo>
                            <a:pt x="0" y="423"/>
                          </a:moveTo>
                          <a:cubicBezTo>
                            <a:pt x="1374" y="0"/>
                            <a:pt x="2711" y="30"/>
                            <a:pt x="3171" y="57"/>
                          </a:cubicBezTo>
                        </a:path>
                      </a:pathLst>
                    </a:custGeom>
                    <a:noFill/>
                    <a:ln w="9525" cap="flat" cmpd="sng">
                      <a:solidFill>
                        <a:srgbClr val="FFFFFE"/>
                      </a:solidFill>
                      <a:prstDash val="solid"/>
                      <a:miter lim="800000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45700" rIns="91425" bIns="45700" anchor="t" anchorCtr="0">
                      <a:noAutofit/>
                    </a:bodyPr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endParaRPr sz="1800" b="0" i="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grpSp>
                  <p:nvGrpSpPr>
                    <p:cNvPr id="70" name="Google Shape;70;p47"/>
                    <p:cNvGrpSpPr/>
                    <p:nvPr/>
                  </p:nvGrpSpPr>
                  <p:grpSpPr>
                    <a:xfrm>
                      <a:off x="-13" y="779"/>
                      <a:ext cx="15120" cy="2367"/>
                      <a:chOff x="360" y="1151"/>
                      <a:chExt cx="15120" cy="2367"/>
                    </a:xfrm>
                  </p:grpSpPr>
                  <p:sp>
                    <p:nvSpPr>
                      <p:cNvPr id="71" name="Google Shape;71;p47"/>
                      <p:cNvSpPr/>
                      <p:nvPr/>
                    </p:nvSpPr>
                    <p:spPr>
                      <a:xfrm>
                        <a:off x="360" y="1151"/>
                        <a:ext cx="15120" cy="204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71" h="426" extrusionOk="0">
                            <a:moveTo>
                              <a:pt x="0" y="426"/>
                            </a:moveTo>
                            <a:cubicBezTo>
                              <a:pt x="1377" y="0"/>
                              <a:pt x="2716" y="29"/>
                              <a:pt x="3171" y="56"/>
                            </a:cubicBezTo>
                          </a:path>
                        </a:pathLst>
                      </a:custGeom>
                      <a:noFill/>
                      <a:ln w="9525" cap="flat" cmpd="sng">
                        <a:solidFill>
                          <a:srgbClr val="EFB32F"/>
                        </a:solidFill>
                        <a:prstDash val="solid"/>
                        <a:miter lim="800000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45700" rIns="91425" bIns="45700" anchor="t" anchorCtr="0">
                        <a:noAutofit/>
                      </a:bodyPr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endParaRPr sz="18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72" name="Google Shape;72;p47"/>
                      <p:cNvSpPr/>
                      <p:nvPr/>
                    </p:nvSpPr>
                    <p:spPr>
                      <a:xfrm>
                        <a:off x="360" y="1314"/>
                        <a:ext cx="15120" cy="202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71" h="423" extrusionOk="0">
                            <a:moveTo>
                              <a:pt x="0" y="423"/>
                            </a:moveTo>
                            <a:cubicBezTo>
                              <a:pt x="1374" y="0"/>
                              <a:pt x="2711" y="30"/>
                              <a:pt x="3171" y="57"/>
                            </a:cubicBezTo>
                          </a:path>
                        </a:pathLst>
                      </a:custGeom>
                      <a:noFill/>
                      <a:ln w="9525" cap="flat" cmpd="sng">
                        <a:solidFill>
                          <a:srgbClr val="FFFFFE"/>
                        </a:solidFill>
                        <a:prstDash val="solid"/>
                        <a:miter lim="800000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45700" rIns="91425" bIns="45700" anchor="t" anchorCtr="0">
                        <a:noAutofit/>
                      </a:bodyPr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endParaRPr sz="18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73" name="Google Shape;73;p47"/>
                      <p:cNvSpPr/>
                      <p:nvPr/>
                    </p:nvSpPr>
                    <p:spPr>
                      <a:xfrm>
                        <a:off x="360" y="1471"/>
                        <a:ext cx="15120" cy="2047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71" h="427" extrusionOk="0">
                            <a:moveTo>
                              <a:pt x="0" y="427"/>
                            </a:moveTo>
                            <a:cubicBezTo>
                              <a:pt x="1369" y="0"/>
                              <a:pt x="2702" y="25"/>
                              <a:pt x="3171" y="52"/>
                            </a:cubicBezTo>
                          </a:path>
                        </a:pathLst>
                      </a:custGeom>
                      <a:noFill/>
                      <a:ln w="9525" cap="flat" cmpd="sng">
                        <a:solidFill>
                          <a:srgbClr val="EFB32F"/>
                        </a:solidFill>
                        <a:prstDash val="solid"/>
                        <a:miter lim="800000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45700" rIns="91425" bIns="45700" anchor="t" anchorCtr="0">
                        <a:noAutofit/>
                      </a:bodyPr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800"/>
                          <a:buFont typeface="Arial"/>
                          <a:buNone/>
                        </a:pPr>
                        <a:endParaRPr sz="18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</p:grpSp>
              </p:grpSp>
              <p:sp>
                <p:nvSpPr>
                  <p:cNvPr id="74" name="Google Shape;74;p47"/>
                  <p:cNvSpPr/>
                  <p:nvPr/>
                </p:nvSpPr>
                <p:spPr>
                  <a:xfrm>
                    <a:off x="-13" y="317"/>
                    <a:ext cx="15120" cy="2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71" h="441" extrusionOk="0">
                        <a:moveTo>
                          <a:pt x="0" y="441"/>
                        </a:moveTo>
                        <a:cubicBezTo>
                          <a:pt x="1372" y="0"/>
                          <a:pt x="2713" y="16"/>
                          <a:pt x="3171" y="37"/>
                        </a:cubicBezTo>
                      </a:path>
                    </a:pathLst>
                  </a:custGeom>
                  <a:noFill/>
                  <a:ln w="9525" cap="flat" cmpd="sng">
                    <a:solidFill>
                      <a:srgbClr val="FFFFFE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75" name="Google Shape;75;p47"/>
            <p:cNvGrpSpPr/>
            <p:nvPr/>
          </p:nvGrpSpPr>
          <p:grpSpPr>
            <a:xfrm>
              <a:off x="7512061" y="9525"/>
              <a:ext cx="1403348" cy="6858000"/>
              <a:chOff x="21532" y="360"/>
              <a:chExt cx="2157" cy="15120"/>
            </a:xfrm>
          </p:grpSpPr>
          <p:sp>
            <p:nvSpPr>
              <p:cNvPr id="76" name="Google Shape;76;p47"/>
              <p:cNvSpPr/>
              <p:nvPr/>
            </p:nvSpPr>
            <p:spPr>
              <a:xfrm>
                <a:off x="21532" y="360"/>
                <a:ext cx="1854" cy="15120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172" extrusionOk="0">
                    <a:moveTo>
                      <a:pt x="101" y="0"/>
                    </a:moveTo>
                    <a:cubicBezTo>
                      <a:pt x="387" y="1404"/>
                      <a:pt x="122" y="2697"/>
                      <a:pt x="0" y="3172"/>
                    </a:cubicBezTo>
                  </a:path>
                </a:pathLst>
              </a:custGeom>
              <a:noFill/>
              <a:ln w="9525" cap="flat" cmpd="sng">
                <a:solidFill>
                  <a:srgbClr val="FFFFF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47"/>
              <p:cNvSpPr/>
              <p:nvPr/>
            </p:nvSpPr>
            <p:spPr>
              <a:xfrm>
                <a:off x="21886" y="360"/>
                <a:ext cx="1601" cy="1512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3172" extrusionOk="0">
                    <a:moveTo>
                      <a:pt x="0" y="0"/>
                    </a:moveTo>
                    <a:cubicBezTo>
                      <a:pt x="334" y="1375"/>
                      <a:pt x="126" y="2664"/>
                      <a:pt x="16" y="3172"/>
                    </a:cubicBezTo>
                  </a:path>
                </a:pathLst>
              </a:custGeom>
              <a:noFill/>
              <a:ln w="9525" cap="flat" cmpd="sng">
                <a:solidFill>
                  <a:srgbClr val="FFFFF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47"/>
              <p:cNvSpPr/>
              <p:nvPr/>
            </p:nvSpPr>
            <p:spPr>
              <a:xfrm>
                <a:off x="22064" y="360"/>
                <a:ext cx="1625" cy="1512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172" extrusionOk="0">
                    <a:moveTo>
                      <a:pt x="21" y="0"/>
                    </a:moveTo>
                    <a:cubicBezTo>
                      <a:pt x="339" y="1377"/>
                      <a:pt x="116" y="2664"/>
                      <a:pt x="0" y="3172"/>
                    </a:cubicBezTo>
                  </a:path>
                </a:pathLst>
              </a:custGeom>
              <a:noFill/>
              <a:ln w="9525" cap="flat" cmpd="sng">
                <a:solidFill>
                  <a:srgbClr val="EFB32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47"/>
              <p:cNvSpPr/>
              <p:nvPr/>
            </p:nvSpPr>
            <p:spPr>
              <a:xfrm>
                <a:off x="21864" y="360"/>
                <a:ext cx="1642" cy="1512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3172" extrusionOk="0">
                    <a:moveTo>
                      <a:pt x="28" y="0"/>
                    </a:moveTo>
                    <a:cubicBezTo>
                      <a:pt x="343" y="1379"/>
                      <a:pt x="117" y="2666"/>
                      <a:pt x="0" y="3172"/>
                    </a:cubicBezTo>
                  </a:path>
                </a:pathLst>
              </a:custGeom>
              <a:noFill/>
              <a:ln w="9525" cap="flat" cmpd="sng">
                <a:solidFill>
                  <a:srgbClr val="FFFFF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47"/>
              <p:cNvSpPr/>
              <p:nvPr/>
            </p:nvSpPr>
            <p:spPr>
              <a:xfrm>
                <a:off x="21703" y="360"/>
                <a:ext cx="1620" cy="15120"/>
              </a:xfrm>
              <a:custGeom>
                <a:avLst/>
                <a:gdLst/>
                <a:ahLst/>
                <a:cxnLst/>
                <a:rect l="l" t="t" r="r" b="b"/>
                <a:pathLst>
                  <a:path w="338" h="3172" extrusionOk="0">
                    <a:moveTo>
                      <a:pt x="20" y="0"/>
                    </a:moveTo>
                    <a:cubicBezTo>
                      <a:pt x="338" y="1378"/>
                      <a:pt x="116" y="2664"/>
                      <a:pt x="0" y="3172"/>
                    </a:cubicBezTo>
                  </a:path>
                </a:pathLst>
              </a:custGeom>
              <a:noFill/>
              <a:ln w="9525" cap="flat" cmpd="sng">
                <a:solidFill>
                  <a:srgbClr val="EFB32F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1" name="Google Shape;81;p47"/>
          <p:cNvSpPr txBox="1"/>
          <p:nvPr/>
        </p:nvSpPr>
        <p:spPr>
          <a:xfrm>
            <a:off x="180975" y="1952625"/>
            <a:ext cx="4819650" cy="2952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550" tIns="44775" rIns="89550" bIns="44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6F6185"/>
                </a:solidFill>
                <a:latin typeface="Arial"/>
                <a:ea typeface="Arial"/>
                <a:cs typeface="Arial"/>
                <a:sym typeface="Arial"/>
              </a:rPr>
              <a:t>Contact us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6F618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6F618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6F6185"/>
                </a:solidFill>
                <a:latin typeface="Arial"/>
                <a:ea typeface="Arial"/>
                <a:cs typeface="Arial"/>
                <a:sym typeface="Arial"/>
              </a:rPr>
              <a:t>RT-RK Institute for Computer Based Systems</a:t>
            </a:r>
            <a:endParaRPr sz="1800" b="0" i="0" u="none" strike="noStrike" cap="none">
              <a:solidFill>
                <a:srgbClr val="6F618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6F6185"/>
                </a:solidFill>
                <a:latin typeface="Arial"/>
                <a:ea typeface="Arial"/>
                <a:cs typeface="Arial"/>
                <a:sym typeface="Arial"/>
              </a:rPr>
              <a:t>Narodnog fronta 23a</a:t>
            </a:r>
            <a:endParaRPr sz="1800" b="0" i="0" u="none" strike="noStrike" cap="none">
              <a:solidFill>
                <a:srgbClr val="6F618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6F6185"/>
                </a:solidFill>
                <a:latin typeface="Arial"/>
                <a:ea typeface="Arial"/>
                <a:cs typeface="Arial"/>
                <a:sym typeface="Arial"/>
              </a:rPr>
              <a:t>21000 Novi Sad</a:t>
            </a:r>
            <a:br>
              <a:rPr lang="en-US" sz="1800" b="0" i="0" u="none" strike="noStrike" cap="none">
                <a:solidFill>
                  <a:srgbClr val="6F6185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800" b="0" i="0" u="none" strike="noStrike" cap="none">
                <a:solidFill>
                  <a:srgbClr val="6F6185"/>
                </a:solidFill>
                <a:latin typeface="Arial"/>
                <a:ea typeface="Arial"/>
                <a:cs typeface="Arial"/>
                <a:sym typeface="Arial"/>
              </a:rPr>
              <a:t>Serbia</a:t>
            </a:r>
            <a:endParaRPr sz="1800" b="0" i="0" u="none" strike="noStrike" cap="none">
              <a:solidFill>
                <a:srgbClr val="6F618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6F618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6F6185"/>
                </a:solidFill>
                <a:latin typeface="Arial"/>
                <a:ea typeface="Arial"/>
                <a:cs typeface="Arial"/>
                <a:sym typeface="Arial"/>
              </a:rPr>
              <a:t>www.rt-rk.com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6F6185"/>
                </a:solidFill>
                <a:latin typeface="Arial"/>
                <a:ea typeface="Arial"/>
                <a:cs typeface="Arial"/>
                <a:sym typeface="Arial"/>
              </a:rPr>
              <a:t>info@rt-rk.com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4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4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8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t" anchorCtr="0">
            <a:no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4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4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9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ctr" anchorCtr="0">
            <a:no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4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084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240"/>
              <a:buChar char="●"/>
              <a:defRPr sz="2800"/>
            </a:lvl1pPr>
            <a:lvl2pPr marL="914400" lvl="1" indent="-3505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  <a:defRPr sz="2400"/>
            </a:lvl2pPr>
            <a:lvl3pPr marL="137160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o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084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240"/>
              <a:buChar char="●"/>
              <a:defRPr sz="2800"/>
            </a:lvl1pPr>
            <a:lvl2pPr marL="914400" lvl="1" indent="-3505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  <a:defRPr sz="2400"/>
            </a:lvl2pPr>
            <a:lvl3pPr marL="1371600" lvl="2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o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4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4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0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ctr" anchorCtr="0">
            <a:noAutofit/>
          </a:bodyPr>
          <a:lstStyle>
            <a:lvl1pPr lvl="0" algn="l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052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  <a:defRPr sz="2400"/>
            </a:lvl1pPr>
            <a:lvl2pPr marL="91440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2000"/>
            </a:lvl2pPr>
            <a:lvl3pPr marL="1371600" lvl="2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o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102" name="Google Shape;102;p5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3" name="Google Shape;103;p5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052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  <a:defRPr sz="2400"/>
            </a:lvl1pPr>
            <a:lvl2pPr marL="914400" lvl="1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2000"/>
            </a:lvl2pPr>
            <a:lvl3pPr marL="1371600" lvl="2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o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104" name="Google Shape;104;p5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1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ctr" anchorCtr="0">
            <a:noAutofit/>
          </a:bodyPr>
          <a:lstStyle>
            <a:lvl1pPr lv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5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5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5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3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b" anchorCtr="0">
            <a:no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53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9116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560"/>
              <a:buChar char="●"/>
              <a:defRPr sz="3200"/>
            </a:lvl1pPr>
            <a:lvl2pPr marL="914400" lvl="1" indent="-37084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240"/>
              <a:buChar char="●"/>
              <a:defRPr sz="2800"/>
            </a:lvl2pPr>
            <a:lvl3pPr marL="1371600" lvl="2" indent="-3505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o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19" name="Google Shape;119;p53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0" name="Google Shape;120;p5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5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5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068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6F6185"/>
              </a:buClr>
              <a:buSzPts val="2080"/>
              <a:buFont typeface="Noto Sans Symbols"/>
              <a:buChar char="●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036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rgbClr val="EFB100"/>
              </a:buClr>
              <a:buSzPts val="1760"/>
              <a:buFont typeface="Noto Sans Symbols"/>
              <a:buChar char="●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2706F"/>
              </a:buClr>
              <a:buSzPts val="16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6F6185"/>
              </a:buClr>
              <a:buSzPts val="18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EFB1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4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4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4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44"/>
          <p:cNvSpPr/>
          <p:nvPr/>
        </p:nvSpPr>
        <p:spPr>
          <a:xfrm>
            <a:off x="0" y="0"/>
            <a:ext cx="9144000" cy="1008063"/>
          </a:xfrm>
          <a:custGeom>
            <a:avLst/>
            <a:gdLst/>
            <a:ahLst/>
            <a:cxnLst/>
            <a:rect l="l" t="t" r="r" b="b"/>
            <a:pathLst>
              <a:path w="6286544" h="1000084" extrusionOk="0">
                <a:moveTo>
                  <a:pt x="0" y="0"/>
                </a:moveTo>
                <a:lnTo>
                  <a:pt x="6286544" y="0"/>
                </a:lnTo>
                <a:lnTo>
                  <a:pt x="6286544" y="714332"/>
                </a:lnTo>
                <a:cubicBezTo>
                  <a:pt x="3583966" y="665822"/>
                  <a:pt x="2081588" y="751890"/>
                  <a:pt x="0" y="1000084"/>
                </a:cubicBezTo>
                <a:lnTo>
                  <a:pt x="0" y="0"/>
                </a:lnTo>
                <a:close/>
              </a:path>
            </a:pathLst>
          </a:custGeom>
          <a:solidFill>
            <a:srgbClr val="6F6185"/>
          </a:solidFill>
          <a:ln w="25400" cap="flat" cmpd="sng">
            <a:solidFill>
              <a:srgbClr val="6F61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" name="Google Shape;15;p44"/>
          <p:cNvGrpSpPr/>
          <p:nvPr/>
        </p:nvGrpSpPr>
        <p:grpSpPr>
          <a:xfrm rot="326911">
            <a:off x="3820" y="485493"/>
            <a:ext cx="9148006" cy="1231358"/>
            <a:chOff x="-23" y="779"/>
            <a:chExt cx="15127" cy="2313"/>
          </a:xfrm>
        </p:grpSpPr>
        <p:grpSp>
          <p:nvGrpSpPr>
            <p:cNvPr id="16" name="Google Shape;16;p44"/>
            <p:cNvGrpSpPr/>
            <p:nvPr/>
          </p:nvGrpSpPr>
          <p:grpSpPr>
            <a:xfrm>
              <a:off x="-23" y="779"/>
              <a:ext cx="15124" cy="2313"/>
              <a:chOff x="-23" y="779"/>
              <a:chExt cx="15124" cy="2313"/>
            </a:xfrm>
          </p:grpSpPr>
          <p:sp>
            <p:nvSpPr>
              <p:cNvPr id="17" name="Google Shape;17;p44"/>
              <p:cNvSpPr/>
              <p:nvPr/>
            </p:nvSpPr>
            <p:spPr>
              <a:xfrm>
                <a:off x="-14" y="901"/>
                <a:ext cx="11962" cy="2028"/>
              </a:xfrm>
              <a:custGeom>
                <a:avLst/>
                <a:gdLst/>
                <a:ahLst/>
                <a:cxnLst/>
                <a:rect l="l" t="t" r="r" b="b"/>
                <a:pathLst>
                  <a:path w="3171" h="423" extrusionOk="0">
                    <a:moveTo>
                      <a:pt x="0" y="423"/>
                    </a:moveTo>
                    <a:cubicBezTo>
                      <a:pt x="1374" y="0"/>
                      <a:pt x="2711" y="30"/>
                      <a:pt x="3171" y="57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8" name="Google Shape;18;p44"/>
              <p:cNvGrpSpPr/>
              <p:nvPr/>
            </p:nvGrpSpPr>
            <p:grpSpPr>
              <a:xfrm>
                <a:off x="-23" y="779"/>
                <a:ext cx="15124" cy="2313"/>
                <a:chOff x="350" y="1151"/>
                <a:chExt cx="15124" cy="2313"/>
              </a:xfrm>
            </p:grpSpPr>
            <p:sp>
              <p:nvSpPr>
                <p:cNvPr id="19" name="Google Shape;19;p44"/>
                <p:cNvSpPr/>
                <p:nvPr/>
              </p:nvSpPr>
              <p:spPr>
                <a:xfrm>
                  <a:off x="356" y="1151"/>
                  <a:ext cx="15118" cy="2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1" h="426" extrusionOk="0">
                      <a:moveTo>
                        <a:pt x="0" y="426"/>
                      </a:moveTo>
                      <a:cubicBezTo>
                        <a:pt x="1377" y="0"/>
                        <a:pt x="2716" y="29"/>
                        <a:pt x="3171" y="56"/>
                      </a:cubicBezTo>
                    </a:path>
                  </a:pathLst>
                </a:custGeom>
                <a:noFill/>
                <a:ln w="9525" cap="flat" cmpd="sng">
                  <a:solidFill>
                    <a:srgbClr val="EFB32F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0" name="Google Shape;20;p44"/>
                <p:cNvSpPr/>
                <p:nvPr/>
              </p:nvSpPr>
              <p:spPr>
                <a:xfrm>
                  <a:off x="355" y="1277"/>
                  <a:ext cx="15118" cy="20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1" h="423" extrusionOk="0">
                      <a:moveTo>
                        <a:pt x="0" y="423"/>
                      </a:moveTo>
                      <a:cubicBezTo>
                        <a:pt x="1374" y="0"/>
                        <a:pt x="2711" y="30"/>
                        <a:pt x="3171" y="57"/>
                      </a:cubicBezTo>
                    </a:path>
                  </a:pathLst>
                </a:custGeom>
                <a:noFill/>
                <a:ln w="9525" cap="flat" cmpd="sng">
                  <a:solidFill>
                    <a:srgbClr val="62567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" name="Google Shape;21;p44"/>
                <p:cNvSpPr/>
                <p:nvPr/>
              </p:nvSpPr>
              <p:spPr>
                <a:xfrm>
                  <a:off x="350" y="1418"/>
                  <a:ext cx="15120" cy="2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1" h="427" extrusionOk="0">
                      <a:moveTo>
                        <a:pt x="0" y="427"/>
                      </a:moveTo>
                      <a:cubicBezTo>
                        <a:pt x="1369" y="0"/>
                        <a:pt x="2702" y="25"/>
                        <a:pt x="3171" y="52"/>
                      </a:cubicBezTo>
                    </a:path>
                  </a:pathLst>
                </a:custGeom>
                <a:noFill/>
                <a:ln w="9525" cap="flat" cmpd="sng">
                  <a:solidFill>
                    <a:srgbClr val="EFB32F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" name="Google Shape;22;p44"/>
            <p:cNvSpPr/>
            <p:nvPr/>
          </p:nvSpPr>
          <p:spPr>
            <a:xfrm>
              <a:off x="-16" y="937"/>
              <a:ext cx="15120" cy="2114"/>
            </a:xfrm>
            <a:custGeom>
              <a:avLst/>
              <a:gdLst/>
              <a:ahLst/>
              <a:cxnLst/>
              <a:rect l="l" t="t" r="r" b="b"/>
              <a:pathLst>
                <a:path w="3171" h="441" extrusionOk="0">
                  <a:moveTo>
                    <a:pt x="0" y="441"/>
                  </a:moveTo>
                  <a:cubicBezTo>
                    <a:pt x="1372" y="0"/>
                    <a:pt x="2713" y="16"/>
                    <a:pt x="3171" y="37"/>
                  </a:cubicBezTo>
                </a:path>
              </a:pathLst>
            </a:custGeom>
            <a:noFill/>
            <a:ln w="9525" cap="flat" cmpd="sng">
              <a:solidFill>
                <a:srgbClr val="62567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" name="Google Shape;23;p44" descr="RT-RK_za_ppt_template.png"/>
          <p:cNvPicPr preferRelativeResize="0"/>
          <p:nvPr/>
        </p:nvPicPr>
        <p:blipFill rotWithShape="1">
          <a:blip r:embed="rId14">
            <a:alphaModFix/>
          </a:blip>
          <a:srcRect b="42508"/>
          <a:stretch/>
        </p:blipFill>
        <p:spPr>
          <a:xfrm>
            <a:off x="8064500" y="0"/>
            <a:ext cx="1079500" cy="620713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4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ctr" anchorCtr="0">
            <a:noAutofit/>
          </a:bodyPr>
          <a:lstStyle>
            <a:lvl1pPr marR="0" lvl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EFB1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EFB1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EFB1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EFB1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EFB1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EFB1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EFB1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EFB1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EFB1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44"/>
          <p:cNvSpPr txBox="1"/>
          <p:nvPr/>
        </p:nvSpPr>
        <p:spPr>
          <a:xfrm>
            <a:off x="1854200" y="6643688"/>
            <a:ext cx="5435600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72706F"/>
                </a:solidFill>
                <a:latin typeface="Calibri"/>
                <a:ea typeface="Calibri"/>
                <a:cs typeface="Calibri"/>
                <a:sym typeface="Calibri"/>
              </a:rPr>
              <a:t>CONFIDENTIAL – Reproduction prohibited without the prior permission of RT-RK</a:t>
            </a:r>
            <a:endParaRPr sz="1200" b="0" i="0" u="none" strike="noStrike" cap="none">
              <a:solidFill>
                <a:srgbClr val="72706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72706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4"/>
          <p:cNvSpPr txBox="1"/>
          <p:nvPr/>
        </p:nvSpPr>
        <p:spPr>
          <a:xfrm>
            <a:off x="8070850" y="6524625"/>
            <a:ext cx="107315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550" tIns="44775" rIns="89550" bIns="4477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 sz="1300" b="0" i="0" u="none" strike="noStrike" cap="none">
                <a:solidFill>
                  <a:srgbClr val="6F6185"/>
                </a:solidFill>
                <a:latin typeface="Arial Black"/>
                <a:ea typeface="Arial Black"/>
                <a:cs typeface="Arial Black"/>
                <a:sym typeface="Arial Black"/>
              </a:rPr>
              <a:t>‹#›</a:t>
            </a:fld>
            <a:endParaRPr sz="1300" b="0" i="0" u="none" strike="noStrike" cap="none">
              <a:solidFill>
                <a:srgbClr val="6F618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legacy.python.org/dev/peps/pep-0008/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"/>
          <p:cNvSpPr txBox="1">
            <a:spLocks noGrp="1"/>
          </p:cNvSpPr>
          <p:nvPr>
            <p:ph type="ctrTitle"/>
          </p:nvPr>
        </p:nvSpPr>
        <p:spPr>
          <a:xfrm>
            <a:off x="457200" y="1425575"/>
            <a:ext cx="5399088" cy="2147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ctr" anchorCtr="0">
            <a:noAutofit/>
          </a:bodyPr>
          <a:lstStyle/>
          <a:p>
            <a:pPr marL="0" lvl="0" indent="0" algn="ctr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</a:t>
            </a:r>
            <a:br>
              <a:rPr lang="en-US"/>
            </a:br>
            <a:br>
              <a:rPr lang="en-US"/>
            </a:br>
            <a:r>
              <a:rPr lang="en-US"/>
              <a:t>PYTHON JEZIKA</a:t>
            </a:r>
            <a:br>
              <a:rPr lang="en-US"/>
            </a:br>
            <a:endParaRPr/>
          </a:p>
        </p:txBody>
      </p:sp>
      <p:sp>
        <p:nvSpPr>
          <p:cNvPr id="147" name="Google Shape;147;p1"/>
          <p:cNvSpPr txBox="1">
            <a:spLocks noGrp="1"/>
          </p:cNvSpPr>
          <p:nvPr>
            <p:ph type="subTitle" idx="1"/>
          </p:nvPr>
        </p:nvSpPr>
        <p:spPr>
          <a:xfrm>
            <a:off x="457200" y="3351213"/>
            <a:ext cx="64801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80"/>
              <a:buNone/>
            </a:pPr>
            <a:r>
              <a:rPr lang="en-US" sz="3600"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en-US" sz="3600"/>
              <a:t>dan</a:t>
            </a:r>
            <a:endParaRPr sz="3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119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15" name="Google Shape;815;p1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5065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Izuzeci – exception 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Podizanje izuzetka:</a:t>
            </a:r>
            <a:endParaRPr/>
          </a:p>
          <a:p>
            <a:pPr marL="914400" lvl="1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raise Exception()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Reagovanje na izuzetak: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816" name="Google Shape;816;p119"/>
          <p:cNvSpPr/>
          <p:nvPr/>
        </p:nvSpPr>
        <p:spPr>
          <a:xfrm>
            <a:off x="84150" y="3571625"/>
            <a:ext cx="9363600" cy="2554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3B3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try</a:t>
            </a:r>
            <a:r>
              <a:rPr lang="en-US" sz="20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:</a:t>
            </a:r>
            <a:br>
              <a:rPr lang="en-US" sz="20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kontaktiraj_neki_sistem()</a:t>
            </a:r>
            <a:b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lang="en-US" sz="1700" b="0" i="0" u="none" strike="noStrike" cap="non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except</a:t>
            </a: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:</a:t>
            </a:r>
            <a:b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lang="en-US" sz="1700" b="0" i="0" u="none" strike="noStrike" cap="none">
                <a:solidFill>
                  <a:srgbClr val="000080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print</a:t>
            </a: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</a:t>
            </a:r>
            <a:r>
              <a:rPr lang="en-US" sz="1700" b="0" i="0" u="none" strike="noStrike" cap="none">
                <a:solidFill>
                  <a:srgbClr val="067D1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"neuspjesno kontaktiranje sistema"</a:t>
            </a: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</a:t>
            </a:r>
            <a:b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lang="en-US" sz="1700" b="0" i="0" u="none" strike="noStrike" cap="non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else</a:t>
            </a: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:</a:t>
            </a:r>
            <a:b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lang="en-US" sz="1700" b="0" i="0" u="none" strike="noStrike" cap="none">
                <a:solidFill>
                  <a:srgbClr val="000080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print</a:t>
            </a: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</a:t>
            </a:r>
            <a:r>
              <a:rPr lang="en-US" sz="1700" b="0" i="0" u="none" strike="noStrike" cap="none">
                <a:solidFill>
                  <a:srgbClr val="067D1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"uspio sam kontaktirati sistem, idem dalje"</a:t>
            </a: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</a:t>
            </a:r>
            <a:b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lang="en-US" sz="1700" b="0" i="0" u="none" strike="noStrike" cap="none">
                <a:solidFill>
                  <a:srgbClr val="0033B3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finally</a:t>
            </a: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:</a:t>
            </a:r>
            <a:b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</a:b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   </a:t>
            </a:r>
            <a:r>
              <a:rPr lang="en-US" sz="1700" b="0" i="0" u="none" strike="noStrike" cap="none">
                <a:solidFill>
                  <a:srgbClr val="000080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print</a:t>
            </a: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(</a:t>
            </a:r>
            <a:r>
              <a:rPr lang="en-US" sz="1700" b="0" i="0" u="none" strike="noStrike" cap="none">
                <a:solidFill>
                  <a:srgbClr val="067D17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'Ako ima sta da se pocisti, ovdje cu biti u svakom slucaju'</a:t>
            </a:r>
            <a:r>
              <a:rPr lang="en-US" sz="1700" b="0" i="0" u="none" strike="noStrike" cap="none">
                <a:solidFill>
                  <a:srgbClr val="08080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)</a:t>
            </a:r>
            <a:endParaRPr sz="17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слов 1">
            <a:extLst>
              <a:ext uri="{FF2B5EF4-FFF2-40B4-BE49-F238E27FC236}">
                <a16:creationId xmlns:a16="http://schemas.microsoft.com/office/drawing/2014/main" id="{9891FAD7-648D-C7FD-7193-522F0803A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BA" dirty="0"/>
              <a:t>Задатак</a:t>
            </a:r>
          </a:p>
        </p:txBody>
      </p:sp>
      <p:sp>
        <p:nvSpPr>
          <p:cNvPr id="3" name="Чувар мјеста за текст 2">
            <a:extLst>
              <a:ext uri="{FF2B5EF4-FFF2-40B4-BE49-F238E27FC236}">
                <a16:creationId xmlns:a16="http://schemas.microsoft.com/office/drawing/2014/main" id="{0B143822-B529-95AE-831F-B797DC1227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BA" dirty="0"/>
              <a:t>Све досадашње задатке свести на један програм са атрибутима и опцијама. Када је у питању задатак бр 5, уобичајена вриједност се чита из варијабли окружења, па уколико је нема, користи се </a:t>
            </a:r>
            <a:r>
              <a:rPr lang="en-US" dirty="0"/>
              <a:t>‘</a:t>
            </a:r>
            <a:r>
              <a:rPr lang="sr-Cyrl-BA" dirty="0"/>
              <a:t>#</a:t>
            </a:r>
            <a:r>
              <a:rPr lang="en-US" dirty="0"/>
              <a:t>’</a:t>
            </a:r>
            <a:endParaRPr lang="sr-Cyrl-BA" dirty="0"/>
          </a:p>
        </p:txBody>
      </p:sp>
    </p:spTree>
    <p:extLst>
      <p:ext uri="{BB962C8B-B14F-4D97-AF65-F5344CB8AC3E}">
        <p14:creationId xmlns:p14="http://schemas.microsoft.com/office/powerpoint/2010/main" val="4357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20"/>
          <p:cNvSpPr txBox="1">
            <a:spLocks noGrp="1"/>
          </p:cNvSpPr>
          <p:nvPr>
            <p:ph type="ctrTitle"/>
          </p:nvPr>
        </p:nvSpPr>
        <p:spPr>
          <a:xfrm>
            <a:off x="457200" y="1425575"/>
            <a:ext cx="5399088" cy="2147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ctr" anchorCtr="0">
            <a:noAutofit/>
          </a:bodyPr>
          <a:lstStyle/>
          <a:p>
            <a:pPr marL="0" lvl="0" indent="0" algn="ctr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</a:t>
            </a:r>
            <a:br>
              <a:rPr lang="en-US"/>
            </a:br>
            <a:br>
              <a:rPr lang="en-US"/>
            </a:br>
            <a:r>
              <a:rPr lang="en-US"/>
              <a:t>PYTHON JEZIKA</a:t>
            </a:r>
            <a:br>
              <a:rPr lang="en-US"/>
            </a:br>
            <a:endParaRPr/>
          </a:p>
        </p:txBody>
      </p:sp>
      <p:sp>
        <p:nvSpPr>
          <p:cNvPr id="822" name="Google Shape;822;p120"/>
          <p:cNvSpPr txBox="1">
            <a:spLocks noGrp="1"/>
          </p:cNvSpPr>
          <p:nvPr>
            <p:ph type="subTitle" idx="1"/>
          </p:nvPr>
        </p:nvSpPr>
        <p:spPr>
          <a:xfrm>
            <a:off x="457200" y="3351213"/>
            <a:ext cx="64801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80"/>
              <a:buNone/>
            </a:pPr>
            <a:r>
              <a:rPr lang="en-US" sz="3600"/>
              <a:t>OOP</a:t>
            </a:r>
            <a:endParaRPr sz="360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80"/>
              <a:buNone/>
            </a:pPr>
            <a:r>
              <a:rPr lang="en-US" sz="3600"/>
              <a:t>Klase i Objekti</a:t>
            </a:r>
            <a:endParaRPr sz="3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121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28" name="Google Shape;828;p121"/>
          <p:cNvSpPr txBox="1">
            <a:spLocks noGrp="1"/>
          </p:cNvSpPr>
          <p:nvPr>
            <p:ph type="body" idx="1"/>
          </p:nvPr>
        </p:nvSpPr>
        <p:spPr>
          <a:xfrm>
            <a:off x="539552" y="1556792"/>
            <a:ext cx="8064896" cy="4752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Objektno orjentisano programiranje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Uvodi se koncept objekta koji se sastoji od:</a:t>
            </a:r>
            <a:endParaRPr/>
          </a:p>
          <a:p>
            <a:pPr marL="74295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Podataka - atributi objekta</a:t>
            </a:r>
            <a:endParaRPr sz="2400"/>
          </a:p>
          <a:p>
            <a:pPr marL="74295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Procedura - metode objekta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Objekat predstavlja instancu klase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Klasama se definišu nove vrste objekata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U Python-u se klase označavaju ključnom reči </a:t>
            </a:r>
            <a:r>
              <a:rPr lang="en-US" sz="2400" i="1"/>
              <a:t>class</a:t>
            </a:r>
            <a:endParaRPr/>
          </a:p>
          <a:p>
            <a:pPr marL="342900" lvl="0" indent="-21082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122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34" name="Google Shape;834;p122"/>
          <p:cNvSpPr txBox="1">
            <a:spLocks noGrp="1"/>
          </p:cNvSpPr>
          <p:nvPr>
            <p:ph type="body" idx="1"/>
          </p:nvPr>
        </p:nvSpPr>
        <p:spPr>
          <a:xfrm>
            <a:off x="539552" y="1196752"/>
            <a:ext cx="8064896" cy="5112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Klase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i="1"/>
              <a:t>class</a:t>
            </a:r>
            <a:r>
              <a:rPr lang="en-US" sz="2400"/>
              <a:t> definiše skup atributa i metoda vezanih za skup objekata - instanci.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Klasa u pythonu predstavlja kolekciju:</a:t>
            </a:r>
            <a:endParaRPr/>
          </a:p>
          <a:p>
            <a:pPr marL="74295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funkcija koje nazivamo metodatama instance</a:t>
            </a:r>
            <a:endParaRPr/>
          </a:p>
          <a:p>
            <a:pPr marL="74295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promenljivih klase</a:t>
            </a:r>
            <a:endParaRPr sz="2400"/>
          </a:p>
          <a:p>
            <a:pPr marL="74295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atributa klase - "properties"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i="1"/>
              <a:t>class</a:t>
            </a:r>
            <a:r>
              <a:rPr lang="en-US" sz="2400"/>
              <a:t> ne pravi instancu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Sve metode klase kao prvi parametar primaju sam objekat, </a:t>
            </a:r>
            <a:r>
              <a:rPr lang="en-US" sz="2400" i="1"/>
              <a:t>self</a:t>
            </a:r>
            <a:endParaRPr/>
          </a:p>
          <a:p>
            <a:pPr marL="342900" lvl="0" indent="-21082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123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40" name="Google Shape;840;p123"/>
          <p:cNvSpPr txBox="1">
            <a:spLocks noGrp="1"/>
          </p:cNvSpPr>
          <p:nvPr>
            <p:ph type="body" idx="1"/>
          </p:nvPr>
        </p:nvSpPr>
        <p:spPr>
          <a:xfrm>
            <a:off x="539552" y="1196752"/>
            <a:ext cx="8064896" cy="5112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 dirty="0" err="1"/>
              <a:t>Klase</a:t>
            </a:r>
            <a:endParaRPr b="1" dirty="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/>
              <a:t>Prim</a:t>
            </a:r>
            <a:r>
              <a:rPr lang="sr-Latn-RS" sz="2400" dirty="0"/>
              <a:t>j</a:t>
            </a:r>
            <a:r>
              <a:rPr lang="en-US" sz="2400" dirty="0"/>
              <a:t>er: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 dirty="0"/>
          </a:p>
        </p:txBody>
      </p:sp>
      <p:sp>
        <p:nvSpPr>
          <p:cNvPr id="841" name="Google Shape;841;p123"/>
          <p:cNvSpPr txBox="1"/>
          <p:nvPr/>
        </p:nvSpPr>
        <p:spPr>
          <a:xfrm>
            <a:off x="971600" y="2204864"/>
            <a:ext cx="7560840" cy="206210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Automobil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broj_automobila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0 #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atribut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klase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init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__(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self,boja,naziv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self.boja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boja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#atribut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objekta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self.naziv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naziv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#atribut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objekta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Automobil.broj_automobila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+= 1 #atribut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klase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info(self):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</a:t>
            </a:r>
            <a:r>
              <a:rPr lang="sr-Latn-RS" sz="1600" dirty="0">
                <a:solidFill>
                  <a:schemeClr val="lt1"/>
                </a:solidFill>
              </a:rPr>
              <a:t>(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"%s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automobil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%s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boje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"%(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self.naziv,self.boja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sr-Latn-R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124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47" name="Google Shape;847;p124"/>
          <p:cNvSpPr txBox="1">
            <a:spLocks noGrp="1"/>
          </p:cNvSpPr>
          <p:nvPr>
            <p:ph type="body" idx="1"/>
          </p:nvPr>
        </p:nvSpPr>
        <p:spPr>
          <a:xfrm>
            <a:off x="539552" y="1196752"/>
            <a:ext cx="8064896" cy="5112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Instance klase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Objekat - instanca klase - se pravi pozivanjem klase kao funkcije.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Implicitno se poziva </a:t>
            </a:r>
            <a:r>
              <a:rPr lang="en-US" sz="2400" i="1"/>
              <a:t>__init__() </a:t>
            </a:r>
            <a:r>
              <a:rPr lang="en-US" sz="2400"/>
              <a:t>metoda sa prosledjenim parametrima.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848" name="Google Shape;848;p124"/>
          <p:cNvSpPr txBox="1"/>
          <p:nvPr/>
        </p:nvSpPr>
        <p:spPr>
          <a:xfrm>
            <a:off x="971600" y="3501008"/>
            <a:ext cx="7560840" cy="255454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Automobil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(object):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broj_automobila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0 #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atribut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klase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init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__(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self,boja,naziv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self.boja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boja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#atribut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objekta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self.naziv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naziv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#atribut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objekta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Automobil.broj_automobila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+= 1 #atribut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klase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info(self):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</a:t>
            </a:r>
            <a:r>
              <a:rPr lang="sr-Latn-R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"%s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automobil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%s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boje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"%(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self.naziv,self.boja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sr-Latn-R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=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Automobil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("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plava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","jugo")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a.info()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125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54" name="Google Shape;854;p125"/>
          <p:cNvSpPr txBox="1">
            <a:spLocks noGrp="1"/>
          </p:cNvSpPr>
          <p:nvPr>
            <p:ph type="body" idx="1"/>
          </p:nvPr>
        </p:nvSpPr>
        <p:spPr>
          <a:xfrm>
            <a:off x="539552" y="1196752"/>
            <a:ext cx="8064896" cy="5112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Scoping pravila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Pristup atributima objekata se uvek kvalifikuje sa </a:t>
            </a:r>
            <a:r>
              <a:rPr lang="en-US" sz="2400" i="1"/>
              <a:t>self.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Isto važi i za metode.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855" name="Google Shape;855;p125"/>
          <p:cNvSpPr txBox="1"/>
          <p:nvPr/>
        </p:nvSpPr>
        <p:spPr>
          <a:xfrm>
            <a:off x="971600" y="2708920"/>
            <a:ext cx="7560840" cy="230832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Foo(object):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init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__(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self,bar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self.bar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bar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spam(self):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print("spam")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eggs(self):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self.spam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()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</a:t>
            </a:r>
            <a:r>
              <a:rPr lang="sr-Latn-RS" sz="1600" dirty="0">
                <a:solidFill>
                  <a:schemeClr val="lt1"/>
                </a:solidFill>
              </a:rPr>
              <a:t>(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"eggs”</a:t>
            </a:r>
            <a:r>
              <a:rPr lang="sr-Latn-R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print(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self.bar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126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61" name="Google Shape;861;p126"/>
          <p:cNvSpPr txBox="1">
            <a:spLocks noGrp="1"/>
          </p:cNvSpPr>
          <p:nvPr>
            <p:ph type="body" idx="1"/>
          </p:nvPr>
        </p:nvSpPr>
        <p:spPr>
          <a:xfrm>
            <a:off x="539552" y="1196752"/>
            <a:ext cx="8064896" cy="5112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Nasledjivanje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Mehanizam za specijalizaciju klase.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Specifična klasa nasledjuje klasu opšteg tipa.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Osnovna klasa je </a:t>
            </a:r>
            <a:r>
              <a:rPr lang="en-US" sz="2400" i="1"/>
              <a:t>superclass</a:t>
            </a:r>
            <a:r>
              <a:rPr lang="en-US" sz="2400"/>
              <a:t>, a izvedena </a:t>
            </a:r>
            <a:r>
              <a:rPr lang="en-US" sz="2400" i="1"/>
              <a:t>subclass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Nasledjivanje može biti višestruko, superklase se razdvajaju zarezom.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Nasledjuju se atributi i metode.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Ali se mogu redefinisati.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127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67" name="Google Shape;867;p127"/>
          <p:cNvSpPr txBox="1">
            <a:spLocks noGrp="1"/>
          </p:cNvSpPr>
          <p:nvPr>
            <p:ph type="body" idx="1"/>
          </p:nvPr>
        </p:nvSpPr>
        <p:spPr>
          <a:xfrm>
            <a:off x="539552" y="1196752"/>
            <a:ext cx="8064896" cy="5112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 dirty="0" err="1"/>
              <a:t>Nasledjivanje</a:t>
            </a:r>
            <a:endParaRPr b="1" dirty="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Primjer</a:t>
            </a:r>
            <a:r>
              <a:rPr lang="en-US" sz="2400" dirty="0"/>
              <a:t>: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 dirty="0"/>
          </a:p>
        </p:txBody>
      </p:sp>
      <p:sp>
        <p:nvSpPr>
          <p:cNvPr id="868" name="Google Shape;868;p127"/>
          <p:cNvSpPr txBox="1"/>
          <p:nvPr/>
        </p:nvSpPr>
        <p:spPr>
          <a:xfrm>
            <a:off x="971600" y="2204864"/>
            <a:ext cx="7560840" cy="28007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Osoba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(object):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init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__(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self,ime,prezime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self.ime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self.prezime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prezime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info(self):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print("Ime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prezime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%s, %s"%(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self.ime,self.prezime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 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Student(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Osoba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init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__(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self,ime,prezime,broj_indeksa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): 			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Osoba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.__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init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__(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self,ime,prezime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self.broj_indeksa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=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broj_indeksa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info(self):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11"/>
          <p:cNvSpPr txBox="1">
            <a:spLocks noGrp="1"/>
          </p:cNvSpPr>
          <p:nvPr>
            <p:ph type="ctrTitle"/>
          </p:nvPr>
        </p:nvSpPr>
        <p:spPr>
          <a:xfrm>
            <a:off x="457200" y="1425575"/>
            <a:ext cx="5399088" cy="2147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08000" rIns="91425" bIns="72000" anchor="ctr" anchorCtr="0">
            <a:noAutofit/>
          </a:bodyPr>
          <a:lstStyle/>
          <a:p>
            <a:pPr marL="0" lvl="0" indent="0" algn="ctr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</a:t>
            </a:r>
            <a:br>
              <a:rPr lang="en-US"/>
            </a:br>
            <a:br>
              <a:rPr lang="en-US"/>
            </a:br>
            <a:r>
              <a:rPr lang="en-US"/>
              <a:t>PYTHON JEZIKA</a:t>
            </a:r>
            <a:br>
              <a:rPr lang="en-US"/>
            </a:br>
            <a:endParaRPr/>
          </a:p>
        </p:txBody>
      </p:sp>
      <p:sp>
        <p:nvSpPr>
          <p:cNvPr id="761" name="Google Shape;761;p111"/>
          <p:cNvSpPr txBox="1">
            <a:spLocks noGrp="1"/>
          </p:cNvSpPr>
          <p:nvPr>
            <p:ph type="subTitle" idx="1"/>
          </p:nvPr>
        </p:nvSpPr>
        <p:spPr>
          <a:xfrm>
            <a:off x="457200" y="3351213"/>
            <a:ext cx="64801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80"/>
              <a:buNone/>
            </a:pPr>
            <a:r>
              <a:rPr lang="en-US" sz="3600">
                <a:latin typeface="Arial"/>
                <a:ea typeface="Arial"/>
                <a:cs typeface="Arial"/>
                <a:sym typeface="Arial"/>
              </a:rPr>
              <a:t>IO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80"/>
              <a:buNone/>
            </a:pPr>
            <a:r>
              <a:rPr lang="en-US" sz="3600"/>
              <a:t>Argumenti, okruženje, fajlovi</a:t>
            </a:r>
            <a:endParaRPr sz="36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28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74" name="Google Shape;874;p128"/>
          <p:cNvSpPr txBox="1">
            <a:spLocks noGrp="1"/>
          </p:cNvSpPr>
          <p:nvPr>
            <p:ph type="body" idx="1"/>
          </p:nvPr>
        </p:nvSpPr>
        <p:spPr>
          <a:xfrm>
            <a:off x="539552" y="980728"/>
            <a:ext cx="8064896" cy="5328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 dirty="0" err="1"/>
              <a:t>Višestruko</a:t>
            </a:r>
            <a:r>
              <a:rPr lang="en-US" b="1" dirty="0"/>
              <a:t> </a:t>
            </a:r>
            <a:r>
              <a:rPr lang="en-US" b="1" dirty="0" err="1"/>
              <a:t>nasl</a:t>
            </a:r>
            <a:r>
              <a:rPr lang="sr-Latn-RS" b="1" dirty="0"/>
              <a:t>j</a:t>
            </a:r>
            <a:r>
              <a:rPr lang="en-US" b="1" dirty="0" err="1"/>
              <a:t>edjivanje</a:t>
            </a:r>
            <a:endParaRPr b="1" dirty="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Specijalizovana</a:t>
            </a:r>
            <a:r>
              <a:rPr lang="en-US" sz="2400" dirty="0"/>
              <a:t> </a:t>
            </a:r>
            <a:r>
              <a:rPr lang="en-US" sz="2400" dirty="0" err="1"/>
              <a:t>klasa</a:t>
            </a:r>
            <a:r>
              <a:rPr lang="en-US" sz="2400" dirty="0"/>
              <a:t> </a:t>
            </a:r>
            <a:r>
              <a:rPr lang="en-US" sz="2400" dirty="0" err="1"/>
              <a:t>može</a:t>
            </a:r>
            <a:r>
              <a:rPr lang="en-US" sz="2400" dirty="0"/>
              <a:t> </a:t>
            </a:r>
            <a:r>
              <a:rPr lang="en-US" sz="2400" dirty="0" err="1"/>
              <a:t>nasl</a:t>
            </a:r>
            <a:r>
              <a:rPr lang="sr-Latn-RS" sz="2400" dirty="0"/>
              <a:t>ij</a:t>
            </a:r>
            <a:r>
              <a:rPr lang="en-US" sz="2400" dirty="0" err="1"/>
              <a:t>editi</a:t>
            </a:r>
            <a:r>
              <a:rPr lang="en-US" sz="2400" dirty="0"/>
              <a:t> </a:t>
            </a:r>
            <a:r>
              <a:rPr lang="en-US" sz="2400" dirty="0" err="1"/>
              <a:t>više</a:t>
            </a:r>
            <a:r>
              <a:rPr lang="en-US" sz="2400" dirty="0"/>
              <a:t> od </a:t>
            </a:r>
            <a:r>
              <a:rPr lang="en-US" sz="2400" dirty="0" err="1"/>
              <a:t>jedne</a:t>
            </a:r>
            <a:r>
              <a:rPr lang="en-US" sz="2400" dirty="0"/>
              <a:t> </a:t>
            </a:r>
            <a:r>
              <a:rPr lang="en-US" sz="2400" dirty="0" err="1"/>
              <a:t>klase</a:t>
            </a:r>
            <a:r>
              <a:rPr lang="en-US" sz="2400" dirty="0"/>
              <a:t>.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Nasl</a:t>
            </a:r>
            <a:r>
              <a:rPr lang="sr-Latn-RS" sz="2400" dirty="0"/>
              <a:t>ij</a:t>
            </a:r>
            <a:r>
              <a:rPr lang="en-US" sz="2400" dirty="0" err="1"/>
              <a:t>edjuju</a:t>
            </a:r>
            <a:r>
              <a:rPr lang="en-US" sz="2400" dirty="0"/>
              <a:t> se </a:t>
            </a:r>
            <a:r>
              <a:rPr lang="en-US" sz="2400" dirty="0" err="1"/>
              <a:t>metode</a:t>
            </a:r>
            <a:r>
              <a:rPr lang="en-US" sz="2400" dirty="0"/>
              <a:t> 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en-US" sz="2400" dirty="0" err="1"/>
              <a:t>atributi</a:t>
            </a:r>
            <a:r>
              <a:rPr lang="en-US" sz="2400" dirty="0"/>
              <a:t> </a:t>
            </a:r>
            <a:r>
              <a:rPr lang="en-US" sz="2400" dirty="0" err="1"/>
              <a:t>obe</a:t>
            </a:r>
            <a:r>
              <a:rPr lang="en-US" sz="2400" dirty="0"/>
              <a:t> </a:t>
            </a:r>
            <a:r>
              <a:rPr lang="en-US" sz="2400" dirty="0" err="1"/>
              <a:t>klase</a:t>
            </a:r>
            <a:r>
              <a:rPr lang="en-US" sz="2400" dirty="0"/>
              <a:t>. 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/>
              <a:t>Red</a:t>
            </a:r>
            <a:r>
              <a:rPr lang="sr-Latn-RS" sz="2400" dirty="0"/>
              <a:t>ij</a:t>
            </a:r>
            <a:r>
              <a:rPr lang="en-US" sz="2400" dirty="0" err="1"/>
              <a:t>ak</a:t>
            </a:r>
            <a:r>
              <a:rPr lang="en-US" sz="2400" dirty="0"/>
              <a:t> </a:t>
            </a:r>
            <a:r>
              <a:rPr lang="en-US" sz="2400" dirty="0" err="1"/>
              <a:t>slučaj</a:t>
            </a:r>
            <a:r>
              <a:rPr lang="en-US" sz="2400" dirty="0"/>
              <a:t> m</a:t>
            </a:r>
            <a:r>
              <a:rPr lang="sr-Latn-RS" sz="2400" dirty="0"/>
              <a:t>j</a:t>
            </a:r>
            <a:r>
              <a:rPr lang="en-US" sz="2400" dirty="0" err="1"/>
              <a:t>ešovitih</a:t>
            </a:r>
            <a:r>
              <a:rPr lang="en-US" sz="2400" dirty="0"/>
              <a:t> </a:t>
            </a:r>
            <a:r>
              <a:rPr lang="en-US" sz="2400" dirty="0" err="1"/>
              <a:t>klasa</a:t>
            </a:r>
            <a:r>
              <a:rPr lang="en-US" sz="2400" dirty="0"/>
              <a:t>.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dirty="0" err="1"/>
              <a:t>Izb</a:t>
            </a:r>
            <a:r>
              <a:rPr lang="sr-Latn-RS" sz="2400" dirty="0"/>
              <a:t>j</a:t>
            </a:r>
            <a:r>
              <a:rPr lang="en-US" sz="2400" dirty="0" err="1"/>
              <a:t>egavati</a:t>
            </a:r>
            <a:r>
              <a:rPr lang="en-US" sz="2400" dirty="0"/>
              <a:t> </a:t>
            </a:r>
            <a:r>
              <a:rPr lang="en-US" sz="2400" dirty="0" err="1"/>
              <a:t>ako</a:t>
            </a:r>
            <a:r>
              <a:rPr lang="en-US" sz="2400" dirty="0"/>
              <a:t> je </a:t>
            </a:r>
            <a:r>
              <a:rPr lang="en-US" sz="2400" dirty="0" err="1"/>
              <a:t>moguće</a:t>
            </a:r>
            <a:r>
              <a:rPr lang="en-US" sz="2400" dirty="0"/>
              <a:t>. 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 dirty="0"/>
          </a:p>
        </p:txBody>
      </p:sp>
      <p:sp>
        <p:nvSpPr>
          <p:cNvPr id="875" name="Google Shape;875;p128"/>
          <p:cNvSpPr txBox="1"/>
          <p:nvPr/>
        </p:nvSpPr>
        <p:spPr>
          <a:xfrm>
            <a:off x="971600" y="3573016"/>
            <a:ext cx="7560840" cy="28007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A(object):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foo(self):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</a:t>
            </a:r>
            <a:r>
              <a:rPr lang="sr-Latn-R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"foo"</a:t>
            </a:r>
            <a:r>
              <a:rPr lang="sr-Latn-R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B(object):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bar(self): </a:t>
            </a:r>
            <a:endParaRPr lang="pl-PL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l-PL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print("bar")</a:t>
            </a:r>
            <a:endParaRPr lang="pl-PL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C(A,B):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spam(self):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self.foo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()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self.bar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() </a:t>
            </a:r>
            <a:endParaRPr lang="pl-PL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pl-PL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print("spam")</a:t>
            </a:r>
            <a:endParaRPr lang="pl-PL"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129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81" name="Google Shape;881;p129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Polimorfizam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Korišćenje objekta bez brige o njegovom tipu.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Korišćenje objekta izvedene klase umesto objekta opšte klase.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U Python-u postoji više oblika polimorfizma:</a:t>
            </a:r>
            <a:endParaRPr/>
          </a:p>
          <a:p>
            <a:pPr marL="74295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Dynamic binding - kada se instanca koristi bez obzira na njen tip/klasu</a:t>
            </a:r>
            <a:endParaRPr sz="2400"/>
          </a:p>
          <a:p>
            <a:pPr marL="74295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882" name="Google Shape;882;p129"/>
          <p:cNvSpPr txBox="1"/>
          <p:nvPr/>
        </p:nvSpPr>
        <p:spPr>
          <a:xfrm>
            <a:off x="827584" y="4182179"/>
            <a:ext cx="7416824" cy="83099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= ["qwerty",1.5, False, sum]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 o in a: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print o, type(o)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130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88" name="Google Shape;888;p130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Polimorfizam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U Python-u postoji više oblika polimorfizma:</a:t>
            </a:r>
            <a:endParaRPr/>
          </a:p>
          <a:p>
            <a:pPr marL="74295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Polimorfizam - dynamic binding vezan za nasledjivanje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889" name="Google Shape;889;p130"/>
          <p:cNvSpPr txBox="1"/>
          <p:nvPr/>
        </p:nvSpPr>
        <p:spPr>
          <a:xfrm>
            <a:off x="1115616" y="2996952"/>
            <a:ext cx="7416824" cy="304698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A(object):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foo(self):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 "foo"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B(A):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foo(self):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 "bar"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 funkcija(a):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a.foo() # funkcija "ocekuje" objekat klase 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= [A(),B(),B(),A(),B(),A(),A()]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 o in a: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	funkcija(o)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131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95" name="Google Shape;895;p131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Statičke i metode klase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Statičke metode su u stvari funkcije definisane unutar klase.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Statičke metode nisu vezane za instancu klase.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Kvalifikuju se ključnom rečju </a:t>
            </a:r>
            <a:r>
              <a:rPr lang="en-US" sz="2400" i="1"/>
              <a:t>@staticmethod</a:t>
            </a: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896" name="Google Shape;896;p131"/>
          <p:cNvSpPr txBox="1"/>
          <p:nvPr/>
        </p:nvSpPr>
        <p:spPr>
          <a:xfrm>
            <a:off x="899592" y="3473713"/>
            <a:ext cx="7272808" cy="132343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A(object):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@staticmethod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info():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 "Ovo je staticna metoda klase A"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A.info()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132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02" name="Google Shape;902;p132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Statičke i metode klase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Metode klase rukuju samom klasom.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Prvi parametar metode klase je uvek </a:t>
            </a:r>
            <a:r>
              <a:rPr lang="en-US" sz="2400" i="1"/>
              <a:t>cls</a:t>
            </a:r>
            <a:r>
              <a:rPr lang="en-US" sz="2400"/>
              <a:t> odnosno sama klasa (ne instanca!)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Kvalifikuju se ključnom reči </a:t>
            </a:r>
            <a:r>
              <a:rPr lang="en-US" sz="2400" i="1"/>
              <a:t>@classmethod</a:t>
            </a: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903" name="Google Shape;903;p132"/>
          <p:cNvSpPr txBox="1"/>
          <p:nvPr/>
        </p:nvSpPr>
        <p:spPr>
          <a:xfrm>
            <a:off x="899592" y="3356992"/>
            <a:ext cx="7272808" cy="332398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A(object):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@staticmethod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info():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 "Ovo je staticna metoda klase A"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@classmethod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info_class(cls):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 "Ja sam %s"%type(cls)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info_obj():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 "Ovo je regularna metoda klase A\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	i mora se pozvati preko instance“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A.info()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A.info_obj() # greska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= A()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a.info_obj() # ok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A.info_class()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133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09" name="Google Shape;909;p133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Properties - osobine instance klase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U stvari predstavljaju posebno kvalifikovane metode.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Ključna reč @property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Služe za uniformni pristup objektu.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Primer: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910" name="Google Shape;910;p133"/>
          <p:cNvSpPr txBox="1"/>
          <p:nvPr/>
        </p:nvSpPr>
        <p:spPr>
          <a:xfrm>
            <a:off x="899592" y="3501008"/>
            <a:ext cx="7272808" cy="255454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Circle(object):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__init__(self,radius):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self.radius = radius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@property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area(self):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return (self.radius**2)*3.14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 = Circle(10)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print c.area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c.radius = 100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print c.area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134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16" name="Google Shape;916;p134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Geteri, seteri i "deleteri"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Pomoću property-a je moguće implementirati ekvivalent getera i setera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Primer read-only atributa: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Setter mora imati isto ime kao i property: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917" name="Google Shape;917;p134"/>
          <p:cNvSpPr txBox="1"/>
          <p:nvPr/>
        </p:nvSpPr>
        <p:spPr>
          <a:xfrm>
            <a:off x="899592" y="2852936"/>
            <a:ext cx="7272808" cy="156966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Foo(object):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__init__(self,name):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self.__name = name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@property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name(self): # getter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return self.__name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134"/>
          <p:cNvSpPr txBox="1"/>
          <p:nvPr/>
        </p:nvSpPr>
        <p:spPr>
          <a:xfrm>
            <a:off x="899592" y="5068341"/>
            <a:ext cx="7272808" cy="83099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@name.setter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 name(self,value): # setter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self.__name = value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35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24" name="Google Shape;924;p135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Objekti i memorija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Char char="●"/>
            </a:pPr>
            <a:r>
              <a:rPr lang="en-US" sz="2200"/>
              <a:t>Pri kreiranju insance klase pozivaju se dve metode:</a:t>
            </a:r>
            <a:endParaRPr/>
          </a:p>
          <a:p>
            <a:pPr marL="742950" lvl="1" indent="-28575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Char char="●"/>
            </a:pPr>
            <a:r>
              <a:rPr lang="en-US" i="1"/>
              <a:t>__new__() </a:t>
            </a:r>
            <a:r>
              <a:rPr lang="en-US"/>
              <a:t>- koja pravi novu instancu</a:t>
            </a:r>
            <a:endParaRPr/>
          </a:p>
          <a:p>
            <a:pPr marL="742950" lvl="1" indent="-28575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Char char="●"/>
            </a:pPr>
            <a:r>
              <a:rPr lang="en-US" i="1"/>
              <a:t>__init__() </a:t>
            </a:r>
            <a:r>
              <a:rPr lang="en-US"/>
              <a:t>- koja je inicijalizuje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Char char="●"/>
            </a:pPr>
            <a:r>
              <a:rPr lang="en-US" sz="2200" i="1"/>
              <a:t>__new__() </a:t>
            </a:r>
            <a:r>
              <a:rPr lang="en-US" sz="2200"/>
              <a:t>je uvek metoda klase i prima </a:t>
            </a:r>
            <a:r>
              <a:rPr lang="en-US" sz="2200" i="1"/>
              <a:t>cls</a:t>
            </a:r>
            <a:r>
              <a:rPr lang="en-US" sz="2200"/>
              <a:t> kao parametar</a:t>
            </a:r>
            <a:endParaRPr sz="2200"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Char char="●"/>
            </a:pPr>
            <a:r>
              <a:rPr lang="en-US" sz="2200"/>
              <a:t>Zaista retki slučajevi kada je neophodno eksplicitno implementirati </a:t>
            </a:r>
            <a:r>
              <a:rPr lang="en-US" sz="2200" i="1"/>
              <a:t>__new__() </a:t>
            </a:r>
            <a:r>
              <a:rPr lang="en-US" sz="2200"/>
              <a:t>(immutable instance klase)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Char char="●"/>
            </a:pPr>
            <a:r>
              <a:rPr lang="en-US" sz="2200"/>
              <a:t>Pri oslobadjanju objekta poziva se </a:t>
            </a:r>
            <a:r>
              <a:rPr lang="en-US" sz="2200" i="1"/>
              <a:t>__del__()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Char char="●"/>
            </a:pPr>
            <a:r>
              <a:rPr lang="en-US" sz="2200"/>
              <a:t>Memorija objekta se oslobadja kada broj referenci na objekat padne na nulu.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Char char="●"/>
            </a:pPr>
            <a:r>
              <a:rPr lang="en-US" sz="2200"/>
              <a:t>Ne postoji garancija kada će , ili da li će, </a:t>
            </a:r>
            <a:r>
              <a:rPr lang="en-US" sz="2200" i="1"/>
              <a:t>__del__() </a:t>
            </a:r>
            <a:r>
              <a:rPr lang="en-US" sz="2200"/>
              <a:t>biti pozvana.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Char char="●"/>
            </a:pPr>
            <a:r>
              <a:rPr lang="en-US" sz="2200"/>
              <a:t>Još jednom, izbegavati implementaciju </a:t>
            </a:r>
            <a:r>
              <a:rPr lang="en-US" sz="2200" i="1"/>
              <a:t>__del__() </a:t>
            </a:r>
            <a:r>
              <a:rPr lang="en-US" sz="2200"/>
              <a:t>metoda u kodu, ugradjeni garbage collector verovatno radi bolje.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136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30" name="Google Shape;930;p136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Reprezentacija objekata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Instance klase, tj. objekti, su takodje </a:t>
            </a:r>
            <a:r>
              <a:rPr lang="en-US" sz="2400" i="1"/>
              <a:t>first class citizens</a:t>
            </a:r>
            <a:r>
              <a:rPr lang="en-US" sz="2400"/>
              <a:t>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Instanca je u stvari implementirana rečnikom kojem se može pristupiti preko </a:t>
            </a:r>
            <a:r>
              <a:rPr lang="en-US" sz="2400" i="1"/>
              <a:t>__dict__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Rečnik </a:t>
            </a:r>
            <a:r>
              <a:rPr lang="en-US" sz="2400" i="1"/>
              <a:t>__dict__ </a:t>
            </a:r>
            <a:r>
              <a:rPr lang="en-US" sz="2400"/>
              <a:t>sadrži stvari jedinstvene za instancu (dakle atributi).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Instance su povezane sa klasom preko specijalnog atributa </a:t>
            </a:r>
            <a:r>
              <a:rPr lang="en-US" sz="2400" i="1"/>
              <a:t>__class__.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Sama klasa je takodje predstavljena pomoću rečnika.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Klase su povezane sa baznim klasama pomoću specijalnog atributa </a:t>
            </a:r>
            <a:r>
              <a:rPr lang="en-US" sz="2400" i="1"/>
              <a:t>__bases__ </a:t>
            </a:r>
            <a:r>
              <a:rPr lang="en-US" sz="2400"/>
              <a:t>koji predstavlja torku baznih klasa.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137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36" name="Google Shape;936;p137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Reprezentacija objekata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r>
              <a:rPr lang="en-US" sz="2400"/>
              <a:t>Primer: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937" name="Google Shape;937;p137"/>
          <p:cNvSpPr txBox="1"/>
          <p:nvPr/>
        </p:nvSpPr>
        <p:spPr>
          <a:xfrm>
            <a:off x="899592" y="2204864"/>
            <a:ext cx="7272900" cy="255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Spam(object):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def __init__(self,egg):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self.egg = egg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def foo(self):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print "foo"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 = Spam("test")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print s.__dict__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print s.__class__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print s.__class__.__dict__.keys()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s.__class__.__dict__["foo"](s)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12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767" name="Google Shape;767;p112"/>
          <p:cNvSpPr txBox="1">
            <a:spLocks noGrp="1"/>
          </p:cNvSpPr>
          <p:nvPr>
            <p:ph type="body" idx="1"/>
          </p:nvPr>
        </p:nvSpPr>
        <p:spPr>
          <a:xfrm>
            <a:off x="1043608" y="1484784"/>
            <a:ext cx="6779096" cy="273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/>
              <a:t>Komandna linija</a:t>
            </a:r>
            <a:endParaRPr sz="2400"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Uobičajeno je da programi pri pokretanju primaju argumente sa komandne linije.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Python interpreter argumente komandne linije smesta u </a:t>
            </a:r>
            <a:r>
              <a:rPr lang="en-US" sz="2400" i="1"/>
              <a:t>sys.args</a:t>
            </a:r>
            <a:r>
              <a:rPr lang="en-US" sz="2400"/>
              <a:t> listu.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Argumentima pristupamo kao i bilo kojoj drugoj listi: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8" name="Google Shape;768;p112"/>
          <p:cNvSpPr txBox="1"/>
          <p:nvPr/>
        </p:nvSpPr>
        <p:spPr>
          <a:xfrm>
            <a:off x="1259632" y="4581128"/>
            <a:ext cx="6552728" cy="132343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import sys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 len(sys.args) != 2: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print "Usage: %s &lt;n&gt;"%sys.args[0]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else: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print "%s"%hex(int(sys.args[1]))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138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43" name="Google Shape;943;p138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Preklapanje operatora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Omogućava korišćenje ugradjenih python operatora nad novodefinisanim objektima.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Recimo, konkatenacija stringova je omogućena preklapanjem operatora sabiranja + u string klasi.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sz="1800" b="1"/>
              <a:t>	Metoda 		Operator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sz="1800" b="1"/>
              <a:t>	</a:t>
            </a:r>
            <a:r>
              <a:rPr lang="en-US" sz="1800" i="1"/>
              <a:t>__bool__ </a:t>
            </a:r>
            <a:r>
              <a:rPr lang="en-US" sz="1800" b="1"/>
              <a:t>		u boolean izrazima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sz="1800" b="1"/>
              <a:t>	</a:t>
            </a:r>
            <a:r>
              <a:rPr lang="en-US" sz="1800" i="1"/>
              <a:t>__sub</a:t>
            </a:r>
            <a:r>
              <a:rPr lang="en-US" sz="1800" b="1" i="1"/>
              <a:t>__ </a:t>
            </a:r>
            <a:r>
              <a:rPr lang="en-US" sz="1800" b="1"/>
              <a:t>		-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sz="1800" b="1"/>
              <a:t>	</a:t>
            </a:r>
            <a:r>
              <a:rPr lang="en-US" sz="1800" i="1"/>
              <a:t>__add__ </a:t>
            </a:r>
            <a:r>
              <a:rPr lang="en-US" sz="1800" b="1"/>
              <a:t>		+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sz="1800" b="1"/>
              <a:t>	</a:t>
            </a:r>
            <a:r>
              <a:rPr lang="en-US" sz="1800" i="1"/>
              <a:t>__rsub__ </a:t>
            </a:r>
            <a:r>
              <a:rPr lang="en-US" sz="1800" b="1"/>
              <a:t>		- (kada je objekat desno)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sz="1800" b="1"/>
              <a:t>	</a:t>
            </a:r>
            <a:r>
              <a:rPr lang="en-US" sz="1800" i="1"/>
              <a:t>__radd__ </a:t>
            </a:r>
            <a:r>
              <a:rPr lang="en-US" sz="1800" b="1" i="1"/>
              <a:t>	</a:t>
            </a:r>
            <a:r>
              <a:rPr lang="en-US" sz="1800" b="1"/>
              <a:t>	+ (kada je objekat desno)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sz="1800" b="1"/>
              <a:t>	</a:t>
            </a:r>
            <a:r>
              <a:rPr lang="en-US" sz="1800" i="1"/>
              <a:t>__lt__ </a:t>
            </a:r>
            <a:r>
              <a:rPr lang="en-US" sz="1800" b="1"/>
              <a:t>		&lt;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sz="1800" b="1"/>
              <a:t>	</a:t>
            </a:r>
            <a:r>
              <a:rPr lang="en-US" sz="1800" i="1"/>
              <a:t>__le__ </a:t>
            </a:r>
            <a:r>
              <a:rPr lang="en-US" sz="1800" b="1"/>
              <a:t>		&lt;=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sz="1800" b="1"/>
              <a:t>	</a:t>
            </a:r>
            <a:r>
              <a:rPr lang="en-US" sz="1800" i="1"/>
              <a:t>__gt__ </a:t>
            </a:r>
            <a:r>
              <a:rPr lang="en-US" sz="1800" b="1"/>
              <a:t>		&gt;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sz="1800" b="1"/>
              <a:t>	</a:t>
            </a:r>
            <a:r>
              <a:rPr lang="en-US" sz="1800" i="1"/>
              <a:t>__ge__</a:t>
            </a:r>
            <a:r>
              <a:rPr lang="en-US" sz="1800"/>
              <a:t> </a:t>
            </a:r>
            <a:r>
              <a:rPr lang="en-US" sz="1800" b="1"/>
              <a:t>		&gt;=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139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49" name="Google Shape;949;p139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Preklapanje operatora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950" name="Google Shape;950;p139"/>
          <p:cNvSpPr txBox="1"/>
          <p:nvPr/>
        </p:nvSpPr>
        <p:spPr>
          <a:xfrm>
            <a:off x="467544" y="1833786"/>
            <a:ext cx="8280920" cy="35394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Complex(object):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__init__(self,real,imag=0):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self.real = float(real)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self.imag = float(imag)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__repr__(self):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return "Complex(%s,%s)" % (self.real, self.imag)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__str__(self):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return "(%g+%gj)" % (self.real, self.imag)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# self + other 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__add__(self,other):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return Complex(self.real + other.real, self.imag + other.imag)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# self - other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__sub__(self,other):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return Complex(self.real - other.real, self.imag - other.imag)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140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56" name="Google Shape;956;p140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Preklapanje operatora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957" name="Google Shape;957;p140"/>
          <p:cNvSpPr txBox="1"/>
          <p:nvPr/>
        </p:nvSpPr>
        <p:spPr>
          <a:xfrm>
            <a:off x="467544" y="1833786"/>
            <a:ext cx="8280920" cy="28007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&gt;&gt;&gt; c = Complex(1,4)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&gt;&gt;&gt; c1 = Complex(4,10)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&gt;&gt;&gt; c + c1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Complex(5.0,14.0)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&gt;&gt;&gt; print c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(1+4j)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&gt;&gt;&gt; c2 = c + c1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&gt;&gt;&gt; c2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Complex(5.0,14.0)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&gt;&gt;&gt; print c2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(5+14j)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141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63" name="Google Shape;963;p141"/>
          <p:cNvSpPr txBox="1">
            <a:spLocks noGrp="1"/>
          </p:cNvSpPr>
          <p:nvPr>
            <p:ph type="body" idx="1"/>
          </p:nvPr>
        </p:nvSpPr>
        <p:spPr>
          <a:xfrm>
            <a:off x="539552" y="1124744"/>
            <a:ext cx="8064896" cy="5688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Pripadnost klasi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Tip instance klase je sama klasa.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Pojednostavljeno, mogućnost programskog jezika da ispita tip podataka u toku rada naziva se refleksija.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Pripadnost objekta nekoj klasi se može testirati pomoću </a:t>
            </a:r>
            <a:r>
              <a:rPr lang="en-US" sz="2400" i="1"/>
              <a:t>isinstance(obj,cname) </a:t>
            </a:r>
            <a:r>
              <a:rPr lang="en-US" sz="2400"/>
              <a:t>funkcije.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964" name="Google Shape;964;p141"/>
          <p:cNvSpPr txBox="1"/>
          <p:nvPr/>
        </p:nvSpPr>
        <p:spPr>
          <a:xfrm>
            <a:off x="899592" y="3645024"/>
            <a:ext cx="7416824" cy="28007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A(object): pass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B(A): pass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C(object): pass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= A()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 = B()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 = C()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print isinstance(a,A)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print isinstance(b,A)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print isinstance(b,B)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print isinstance(b,C)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print isinstance(c,A)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142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70" name="Google Shape;970;p142"/>
          <p:cNvSpPr txBox="1">
            <a:spLocks noGrp="1"/>
          </p:cNvSpPr>
          <p:nvPr>
            <p:ph type="body" idx="1"/>
          </p:nvPr>
        </p:nvSpPr>
        <p:spPr>
          <a:xfrm>
            <a:off x="539552" y="1628800"/>
            <a:ext cx="8064896" cy="5184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Apstraktne klase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Prototipovske klase.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Za grupisanje sličnih klasa, kako bi imale zajedničkog pretka.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U Pythonu uz oslonac na abc modul.</a:t>
            </a: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143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976" name="Google Shape;976;p143"/>
          <p:cNvSpPr txBox="1">
            <a:spLocks noGrp="1"/>
          </p:cNvSpPr>
          <p:nvPr>
            <p:ph type="body" idx="1"/>
          </p:nvPr>
        </p:nvSpPr>
        <p:spPr>
          <a:xfrm>
            <a:off x="539552" y="1556792"/>
            <a:ext cx="8064896" cy="5256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Apstraktne klase</a:t>
            </a:r>
            <a:endParaRPr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Primer: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 i="1"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endParaRPr/>
          </a:p>
        </p:txBody>
      </p:sp>
      <p:sp>
        <p:nvSpPr>
          <p:cNvPr id="977" name="Google Shape;977;p143"/>
          <p:cNvSpPr txBox="1"/>
          <p:nvPr/>
        </p:nvSpPr>
        <p:spPr>
          <a:xfrm>
            <a:off x="899592" y="2492896"/>
            <a:ext cx="7416824" cy="35394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from abc import ABCMeta, abstractmethod, abstractproperty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Foo: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__metaclass__ = ABCMeta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@abstractmethod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spam(self,a,b):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pass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@abstractproperty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name(self):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pass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Bar(Foo):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spam(self,a,b):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 a,b @property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def name(self):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 "test" 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153" name="Google Shape;153;p2"/>
          <p:cNvSpPr txBox="1">
            <a:spLocks noGrp="1"/>
          </p:cNvSpPr>
          <p:nvPr>
            <p:ph type="body" idx="1"/>
          </p:nvPr>
        </p:nvSpPr>
        <p:spPr>
          <a:xfrm>
            <a:off x="1043608" y="2780928"/>
            <a:ext cx="6779096" cy="144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Dokumentacija koda</a:t>
            </a:r>
            <a:endParaRPr b="1"/>
          </a:p>
          <a:p>
            <a:pPr marL="342900" lvl="0" indent="-342900" algn="ctr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Self-documenting code</a:t>
            </a:r>
            <a:endParaRPr sz="18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159" name="Google Shape;159;p3"/>
          <p:cNvSpPr txBox="1">
            <a:spLocks noGrp="1"/>
          </p:cNvSpPr>
          <p:nvPr>
            <p:ph type="body" idx="1"/>
          </p:nvPr>
        </p:nvSpPr>
        <p:spPr>
          <a:xfrm>
            <a:off x="683568" y="908720"/>
            <a:ext cx="8064896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/>
              <a:t>Dokumentacija i </a:t>
            </a:r>
            <a:r>
              <a:rPr lang="en-US" sz="2400" b="1" i="1"/>
              <a:t>docstrings</a:t>
            </a:r>
            <a:endParaRPr sz="2400" b="1" i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Dobar stil pisanja python koda predpostavlja pisanje dokumentacije.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Prva linija definicije klase , metode ili funkcije predstavlja </a:t>
            </a:r>
            <a:r>
              <a:rPr lang="en-US" sz="2400" i="1"/>
              <a:t>docstring</a:t>
            </a:r>
            <a:r>
              <a:rPr lang="en-US" sz="2400"/>
              <a:t>.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</p:txBody>
      </p:sp>
      <p:sp>
        <p:nvSpPr>
          <p:cNvPr id="160" name="Google Shape;160;p3"/>
          <p:cNvSpPr txBox="1"/>
          <p:nvPr/>
        </p:nvSpPr>
        <p:spPr>
          <a:xfrm>
            <a:off x="1259632" y="2996952"/>
            <a:ext cx="6552728" cy="353943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class Test(object):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""" Ovo je dokumentacija test klase.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Koristi se na sledeci nacin: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&gt;&gt;&gt; test = Test("Ovo je samo test")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"""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 __init__(self,data):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self.data = data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 test_metoda(self):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""" Ovo je test metoda.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Nema parametara i koristi se na sledeci nacin: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&gt;&gt;&gt; test = Test("Ovo je samo test")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&gt;&gt;&gt; test.test_metoda()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"""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print self.data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4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166" name="Google Shape;166;p4"/>
          <p:cNvSpPr txBox="1">
            <a:spLocks noGrp="1"/>
          </p:cNvSpPr>
          <p:nvPr>
            <p:ph type="body" idx="1"/>
          </p:nvPr>
        </p:nvSpPr>
        <p:spPr>
          <a:xfrm>
            <a:off x="683568" y="908720"/>
            <a:ext cx="8064896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/>
              <a:t>Dokumentacija i </a:t>
            </a:r>
            <a:r>
              <a:rPr lang="en-US" sz="2400" b="1" i="1"/>
              <a:t>doctest</a:t>
            </a:r>
            <a:endParaRPr sz="2400" b="1" i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Python ohrabruje testiranje koda i dobru dokumentaciju.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Pomoću </a:t>
            </a:r>
            <a:r>
              <a:rPr lang="en-US" sz="2400" i="1"/>
              <a:t>doctest</a:t>
            </a:r>
            <a:r>
              <a:rPr lang="en-US" sz="2400"/>
              <a:t> modula mogu se implementirati testovi metoda klasa.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Više o testiranju nešto kasnije.</a:t>
            </a: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</p:txBody>
      </p:sp>
      <p:sp>
        <p:nvSpPr>
          <p:cNvPr id="167" name="Google Shape;167;p4"/>
          <p:cNvSpPr txBox="1"/>
          <p:nvPr/>
        </p:nvSpPr>
        <p:spPr>
          <a:xfrm>
            <a:off x="1259632" y="2996952"/>
            <a:ext cx="6552728" cy="230832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 halve(i):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""" Returns a halved value of the input.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Example: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&gt;&gt;&gt; halve(8) 4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"""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return i/2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 __name__ == "__main__":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import doctest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doctest.testmod()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173" name="Google Shape;173;p5"/>
          <p:cNvSpPr txBox="1">
            <a:spLocks noGrp="1"/>
          </p:cNvSpPr>
          <p:nvPr>
            <p:ph type="body" idx="1"/>
          </p:nvPr>
        </p:nvSpPr>
        <p:spPr>
          <a:xfrm>
            <a:off x="1043608" y="2780928"/>
            <a:ext cx="6779096" cy="144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PEP-8</a:t>
            </a:r>
            <a:endParaRPr/>
          </a:p>
          <a:p>
            <a:pPr marL="342900" lvl="0" indent="-342900" algn="ctr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Standardni stil pisanja</a:t>
            </a:r>
            <a:endParaRPr sz="18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13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774" name="Google Shape;774;p113"/>
          <p:cNvSpPr txBox="1">
            <a:spLocks noGrp="1"/>
          </p:cNvSpPr>
          <p:nvPr>
            <p:ph type="body" idx="1"/>
          </p:nvPr>
        </p:nvSpPr>
        <p:spPr>
          <a:xfrm>
            <a:off x="1043608" y="1484784"/>
            <a:ext cx="6779096" cy="273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209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113"/>
          <p:cNvSpPr txBox="1"/>
          <p:nvPr/>
        </p:nvSpPr>
        <p:spPr>
          <a:xfrm>
            <a:off x="467544" y="1412776"/>
            <a:ext cx="8136904" cy="452431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import sys from optparse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import OptionParser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#debug poruke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 debug(msg,verbose):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if verbose: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print msg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#dodavanje opcija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parser = OptionParser()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parser.add_option("-i", "--input",action="store",dest="input_file",help="Ulazni fajl") parser.add_option("-o", "--output",action="store",dest="output_file",help="Izlazni fajl") parser.add_option("-v", "--verbose", action="store_true",dest="debug",help="Verbosity") parser.set_defaults(debug=False)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#parsiranje opcija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opts,args = parser.parse_args()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#ako opcije nisu zadane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 opts.input_file == None or opts.output_file == None: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parser.print_help()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sys.exit(0)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179" name="Google Shape;179;p6"/>
          <p:cNvSpPr txBox="1">
            <a:spLocks noGrp="1"/>
          </p:cNvSpPr>
          <p:nvPr>
            <p:ph type="body" idx="1"/>
          </p:nvPr>
        </p:nvSpPr>
        <p:spPr>
          <a:xfrm>
            <a:off x="683568" y="908720"/>
            <a:ext cx="8064896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/>
              <a:t>PEP 8 - Python style guidelines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Kompletan vodič za stil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Python filozofija je da se kod češće čita nego što se piše.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4 space-a za indentaciju, prelomljene linije treba da budu aligned: ```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</p:txBody>
      </p:sp>
      <p:sp>
        <p:nvSpPr>
          <p:cNvPr id="180" name="Google Shape;180;p6"/>
          <p:cNvSpPr txBox="1"/>
          <p:nvPr/>
        </p:nvSpPr>
        <p:spPr>
          <a:xfrm>
            <a:off x="1259600" y="3501000"/>
            <a:ext cx="6744600" cy="304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 Aligned with opening delimiter.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foo = long_function_name(var_one, var_two,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          var_three, var_four)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 More indentation included to distinguish this from the rest.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def long_function_name(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var_one, var_two, var_three,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	var_four): 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print(var_one)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 Hanging indents should add a level.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foo = long_function_name(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var_one, var_two,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var_three, var_four)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186" name="Google Shape;186;p7"/>
          <p:cNvSpPr txBox="1">
            <a:spLocks noGrp="1"/>
          </p:cNvSpPr>
          <p:nvPr>
            <p:ph type="body" idx="1"/>
          </p:nvPr>
        </p:nvSpPr>
        <p:spPr>
          <a:xfrm>
            <a:off x="683568" y="1196752"/>
            <a:ext cx="8064896" cy="2664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Char char="●"/>
            </a:pPr>
            <a:r>
              <a:rPr lang="en-US" sz="2400" b="1"/>
              <a:t>PEP 8 - Python style guidelines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Maksimalna dužina linije treba da bude 79 karaktera.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Često imamo potrebu za više otvorenih fajlova jedan pored drugog.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Definicije funkcija i klasa treba da budu odvojene jedna od druge za dva reda.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Definicije metoda klasa treba da budu odvojene za po jedan red.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Preporuka je koristiti prazne redove za odvajanje grupa povezanih funkcija.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192" name="Google Shape;192;p8"/>
          <p:cNvSpPr txBox="1">
            <a:spLocks noGrp="1"/>
          </p:cNvSpPr>
          <p:nvPr>
            <p:ph type="body" idx="1"/>
          </p:nvPr>
        </p:nvSpPr>
        <p:spPr>
          <a:xfrm>
            <a:off x="683568" y="908720"/>
            <a:ext cx="8064896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/>
              <a:t>PEP 8 - Python style guidelines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Izbegavati nepotrebne space-ove: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Sledeće binarne operatore odvojiti space-ovima: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U slučaju mešovitih izraza, odvojiti operatore nižeg prioriteta ali samo jednim space-om: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</p:txBody>
      </p:sp>
      <p:sp>
        <p:nvSpPr>
          <p:cNvPr id="193" name="Google Shape;193;p8"/>
          <p:cNvSpPr txBox="1"/>
          <p:nvPr/>
        </p:nvSpPr>
        <p:spPr>
          <a:xfrm>
            <a:off x="1259632" y="1772816"/>
            <a:ext cx="6552728" cy="181588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Yes: spam(ham[1], {eggs: 2})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No: spam( ham[ 1 ], { eggs: 2 } 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Yes: if x == 4: print x, y; x, y = y, x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No:  if x == 4 : print x , y ; x , y = y , x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x 		= 1 # DEFINITIVNO NE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 		= 2 # DEFINITIVNO NE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long_variable 	=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1259632" y="4005064"/>
            <a:ext cx="6552728" cy="33855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=, +=, -= , ==, &lt;, &gt;, !=, &lt;&gt;, &lt;=, &gt;=, in, not in, is, is not, and, or, not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1259632" y="5250686"/>
            <a:ext cx="6552728" cy="107721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i = i + 1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submitted += 1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x = x*2 - 1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hypot2 = x*x + y*y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201" name="Google Shape;201;p9"/>
          <p:cNvSpPr txBox="1">
            <a:spLocks noGrp="1"/>
          </p:cNvSpPr>
          <p:nvPr>
            <p:ph type="body" idx="1"/>
          </p:nvPr>
        </p:nvSpPr>
        <p:spPr>
          <a:xfrm>
            <a:off x="683568" y="908720"/>
            <a:ext cx="8064896" cy="2952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/>
              <a:t>PEP 8 - Python style guidelines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Izbegavati složene izraze u jednoj liniji.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Izbegavati pisanje komentara na svakoj liniji koda. Imena promenljivih treba da budu deskriptivna, izbegavati skraćenice.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Koristiti underscore notaciju, ne camel case.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Imena klasa počinju velikim slovom i koriste camel case.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Moduli treba da imaju kratka lowercase imena.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</p:txBody>
      </p:sp>
      <p:sp>
        <p:nvSpPr>
          <p:cNvPr id="202" name="Google Shape;202;p9"/>
          <p:cNvSpPr txBox="1"/>
          <p:nvPr/>
        </p:nvSpPr>
        <p:spPr>
          <a:xfrm>
            <a:off x="1259632" y="1772816"/>
            <a:ext cx="6552728" cy="338554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 i = 0: print "Something" # izbegavati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0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208" name="Google Shape;208;p10"/>
          <p:cNvSpPr txBox="1">
            <a:spLocks noGrp="1"/>
          </p:cNvSpPr>
          <p:nvPr>
            <p:ph type="body" idx="1"/>
          </p:nvPr>
        </p:nvSpPr>
        <p:spPr>
          <a:xfrm>
            <a:off x="1043608" y="2780928"/>
            <a:ext cx="6779096" cy="144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80"/>
              <a:buNone/>
            </a:pPr>
            <a:r>
              <a:rPr lang="en-US" b="1"/>
              <a:t>Testiranje</a:t>
            </a:r>
            <a:endParaRPr sz="18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14" name="Google Shape;214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pytest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doctest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PyUnit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20" name="Google Shape;220;p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>
                <a:latin typeface="Arial"/>
                <a:ea typeface="Arial"/>
                <a:cs typeface="Arial"/>
                <a:sym typeface="Arial"/>
              </a:rPr>
              <a:t>Testiranje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Aktivnost koja za cilj ima obezbeđivanje da softver radi u skladu sa postavljenim funkcionalnim i nefunkcionalnim zahtevima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Najčešće je određena faza razvoja softvera posvećena testiranju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3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27" name="Google Shape;227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Razlozi za testiranje softvera: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Podizanje kvaliteta softvera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Povećanje sigurnosti da softver radi ono za šta ja projektovan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Dokumentovanje API-ja (primeri upotrebe softverskih modula)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Zaštita od regresija prilikom većih izmena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4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34" name="Google Shape;234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Pristupi u testiranju: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Ručno naspram automatizovanog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White-box naspram Black-box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5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40" name="Google Shape;240;p15"/>
          <p:cNvSpPr txBox="1">
            <a:spLocks noGrp="1"/>
          </p:cNvSpPr>
          <p:nvPr>
            <p:ph type="body" idx="1"/>
          </p:nvPr>
        </p:nvSpPr>
        <p:spPr>
          <a:xfrm>
            <a:off x="395536" y="1238026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Nivoi testiranja: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Unit testing – testranje pojedinačnih modula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Integration testing – testiranje integrisanih delova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System testing – testiranje sistema kao celine</a:t>
            </a:r>
            <a:endParaRPr/>
          </a:p>
        </p:txBody>
      </p:sp>
      <p:pic>
        <p:nvPicPr>
          <p:cNvPr id="241" name="Google Shape;241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71800" y="3501008"/>
            <a:ext cx="3048000" cy="303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14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781" name="Google Shape;781;p114"/>
          <p:cNvSpPr txBox="1">
            <a:spLocks noGrp="1"/>
          </p:cNvSpPr>
          <p:nvPr>
            <p:ph type="body" idx="1"/>
          </p:nvPr>
        </p:nvSpPr>
        <p:spPr>
          <a:xfrm>
            <a:off x="1043608" y="1484784"/>
            <a:ext cx="6779096" cy="273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209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114"/>
          <p:cNvSpPr txBox="1"/>
          <p:nvPr/>
        </p:nvSpPr>
        <p:spPr>
          <a:xfrm>
            <a:off x="467544" y="1412776"/>
            <a:ext cx="8136904" cy="280076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#sam program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f1 = open(opts.input_file,"rb")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debug("Reading file...",opts.debug)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d1 = f1.read()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f1.close()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debug("Inverting data...",opts.debug)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d2 = d1[::-1]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debug("Writing file...",opts.debug)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with open(opts.output_file,"wb") as f2 :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f2.write(d2)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debug("Wrote file",opts.debug)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6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47" name="Google Shape;247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Frameworks za automatsko testiranje pojedinačnih modula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Omogućavaju automatsko izvršavanje i izveštavanje.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Ponovljivost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Osnova za </a:t>
            </a:r>
            <a:r>
              <a:rPr lang="en-US" i="1"/>
              <a:t>Test-Driven Development </a:t>
            </a:r>
            <a:r>
              <a:rPr lang="en-US"/>
              <a:t>i </a:t>
            </a:r>
            <a:r>
              <a:rPr lang="en-US" i="1"/>
              <a:t>Continuous Integration</a:t>
            </a:r>
            <a:endParaRPr i="1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7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53" name="Google Shape;253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Na šta obratiti pažnju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Testirati očekivane ulaze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Testirati neočekivane/neispravne ulaze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Testirati granične vrednosti ulaza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8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rm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59" name="Google Shape;259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Testiranje zasnovano na zadovoljenju uslova - </a:t>
            </a:r>
            <a:r>
              <a:rPr lang="en-US" b="1" i="1"/>
              <a:t>assert</a:t>
            </a:r>
            <a:endParaRPr b="1"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U okviru izvršavanja testa </a:t>
            </a:r>
            <a:r>
              <a:rPr lang="en-US" i="1"/>
              <a:t>assert </a:t>
            </a:r>
            <a:r>
              <a:rPr lang="en-US"/>
              <a:t>iskazom definiše se tvrdnja koja mora biti zadovoljena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Ukoiko </a:t>
            </a:r>
            <a:r>
              <a:rPr lang="en-US" i="1"/>
              <a:t>assert</a:t>
            </a:r>
            <a:r>
              <a:rPr lang="en-US"/>
              <a:t> iskaz nije zadovoljen test će biti neuspešan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Ukoliko je uključena optimizacija koda </a:t>
            </a:r>
            <a:r>
              <a:rPr lang="en-US" i="1"/>
              <a:t>assert </a:t>
            </a:r>
            <a:r>
              <a:rPr lang="en-US"/>
              <a:t>iskazi će biti </a:t>
            </a:r>
            <a:r>
              <a:rPr lang="en-US" b="1"/>
              <a:t>isključeni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9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65" name="Google Shape;265;p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Pytest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Jednostavan API – bez suvišnog koda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Brz za učenje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Parametrizovane test funkcije (</a:t>
            </a:r>
            <a:r>
              <a:rPr lang="en-US" i="1"/>
              <a:t>fixtures</a:t>
            </a:r>
            <a:r>
              <a:rPr lang="en-US"/>
              <a:t>)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Mogućnost proširenja putem dodataka (</a:t>
            </a:r>
            <a:r>
              <a:rPr lang="en-US" i="1"/>
              <a:t>plugins</a:t>
            </a:r>
            <a:r>
              <a:rPr lang="en-US"/>
              <a:t>)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Mogućnost integracije sa drugim alatima i bibliotekama (nose, doctest...)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Velika zajednica korisnika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Dobro dokumentovan</a:t>
            </a:r>
            <a:endParaRPr/>
          </a:p>
        </p:txBody>
      </p:sp>
      <p:sp>
        <p:nvSpPr>
          <p:cNvPr id="266" name="Google Shape;266;p19"/>
          <p:cNvSpPr/>
          <p:nvPr/>
        </p:nvSpPr>
        <p:spPr>
          <a:xfrm>
            <a:off x="3658929" y="5941497"/>
            <a:ext cx="2666114" cy="369332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pip install pytest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0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72" name="Google Shape;272;p20"/>
          <p:cNvSpPr txBox="1">
            <a:spLocks noGrp="1"/>
          </p:cNvSpPr>
          <p:nvPr>
            <p:ph type="body" idx="1"/>
          </p:nvPr>
        </p:nvSpPr>
        <p:spPr>
          <a:xfrm>
            <a:off x="457200" y="1600201"/>
            <a:ext cx="8229600" cy="139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Primer 1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Sadržaj datoteke test_sample1.py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273" name="Google Shape;273;p20"/>
          <p:cNvSpPr txBox="1"/>
          <p:nvPr/>
        </p:nvSpPr>
        <p:spPr>
          <a:xfrm>
            <a:off x="1043608" y="3244334"/>
            <a:ext cx="7272808" cy="1754326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US" sz="18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func(x):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x +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US" sz="18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test_answer(): </a:t>
            </a:r>
            <a:r>
              <a:rPr lang="en-US" sz="1800" b="1" i="0" u="none" strike="noStrike" cap="non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 Konvencija imenovanja</a:t>
            </a:r>
            <a:endParaRPr sz="1800" b="1" i="0" u="none" strike="noStrike" cap="none">
              <a:solidFill>
                <a:srgbClr val="008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assert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func(</a:t>
            </a:r>
            <a:r>
              <a:rPr lang="en-US" sz="1800" b="0" i="0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US" sz="18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 == </a:t>
            </a:r>
            <a:r>
              <a:rPr lang="en-US" sz="1800" b="0" i="0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1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79" name="Google Shape;279;p21"/>
          <p:cNvSpPr txBox="1">
            <a:spLocks noGrp="1"/>
          </p:cNvSpPr>
          <p:nvPr>
            <p:ph type="body" idx="1"/>
          </p:nvPr>
        </p:nvSpPr>
        <p:spPr>
          <a:xfrm>
            <a:off x="457200" y="1600201"/>
            <a:ext cx="8229600" cy="892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Pokretanje</a:t>
            </a:r>
            <a:endParaRPr/>
          </a:p>
        </p:txBody>
      </p:sp>
      <p:sp>
        <p:nvSpPr>
          <p:cNvPr id="280" name="Google Shape;280;p21"/>
          <p:cNvSpPr txBox="1"/>
          <p:nvPr/>
        </p:nvSpPr>
        <p:spPr>
          <a:xfrm>
            <a:off x="971600" y="2636912"/>
            <a:ext cx="7200800" cy="341632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d:\src&gt;py.test</a:t>
            </a:r>
            <a:endParaRPr sz="12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============================= test session starts =============================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platform win32 -- Python 2.7.8 -- py-1.4.26 -- pytest-2.6.4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collected 1 items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test_sample.py F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================================== FAILURES ===================================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_________________________________ test_answer _________________________________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def test_answer(): # Konvencija imenovanja</a:t>
            </a:r>
            <a:endParaRPr sz="12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&gt;       assert func(3) == 5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E       assert 4 == 5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E        +  where 4 = func(3)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sng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File "D:\projects\py-training\primeri\src\test_sample.py", line 5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AssertionError</a:t>
            </a:r>
            <a:endParaRPr sz="12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========================== 1 failed in 0.07 seconds ===========================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2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86" name="Google Shape;286;p22"/>
          <p:cNvSpPr txBox="1">
            <a:spLocks noGrp="1"/>
          </p:cNvSpPr>
          <p:nvPr>
            <p:ph type="body" idx="1"/>
          </p:nvPr>
        </p:nvSpPr>
        <p:spPr>
          <a:xfrm>
            <a:off x="426368" y="1340768"/>
            <a:ext cx="8229600" cy="964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Primer2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Provera izuzuzetaka (</a:t>
            </a:r>
            <a:r>
              <a:rPr lang="en-US" i="1"/>
              <a:t>exception</a:t>
            </a:r>
            <a:r>
              <a:rPr lang="en-US"/>
              <a:t>)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287" name="Google Shape;287;p22"/>
          <p:cNvSpPr txBox="1"/>
          <p:nvPr/>
        </p:nvSpPr>
        <p:spPr>
          <a:xfrm>
            <a:off x="902178" y="2348880"/>
            <a:ext cx="7272808" cy="23083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pytest</a:t>
            </a: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f():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raise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SystemExit(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test_mytest():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pytest.raises(SystemExit):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f()</a:t>
            </a:r>
            <a:endParaRPr/>
          </a:p>
        </p:txBody>
      </p:sp>
      <p:sp>
        <p:nvSpPr>
          <p:cNvPr id="288" name="Google Shape;288;p22"/>
          <p:cNvSpPr txBox="1"/>
          <p:nvPr/>
        </p:nvSpPr>
        <p:spPr>
          <a:xfrm>
            <a:off x="426368" y="4696545"/>
            <a:ext cx="8229600" cy="604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6185"/>
              </a:buClr>
              <a:buSzPts val="2080"/>
              <a:buFont typeface="Noto Sans Symbols"/>
              <a:buChar char="●"/>
            </a:pPr>
            <a:r>
              <a:rPr lang="en-US"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Pokretanje u </a:t>
            </a:r>
            <a:r>
              <a:rPr lang="en-US" sz="2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quiet</a:t>
            </a:r>
            <a:r>
              <a:rPr lang="en-US"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modu</a:t>
            </a:r>
            <a:endParaRPr sz="2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1082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rgbClr val="6F6185"/>
              </a:buClr>
              <a:buSzPts val="2080"/>
              <a:buFont typeface="Noto Sans Symbols"/>
              <a:buNone/>
            </a:pPr>
            <a:endParaRPr sz="2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2"/>
          <p:cNvSpPr txBox="1"/>
          <p:nvPr/>
        </p:nvSpPr>
        <p:spPr>
          <a:xfrm>
            <a:off x="902178" y="5313982"/>
            <a:ext cx="7272808" cy="92333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d:\src&gt;py.test -q test_sample2.py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B050"/>
                </a:solidFill>
                <a:latin typeface="Courier New"/>
                <a:ea typeface="Courier New"/>
                <a:cs typeface="Courier New"/>
                <a:sym typeface="Courier New"/>
              </a:rPr>
              <a:t>1 passed in 0.01 seconds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3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296" name="Google Shape;296;p23"/>
          <p:cNvSpPr txBox="1">
            <a:spLocks noGrp="1"/>
          </p:cNvSpPr>
          <p:nvPr>
            <p:ph type="body" idx="1"/>
          </p:nvPr>
        </p:nvSpPr>
        <p:spPr>
          <a:xfrm>
            <a:off x="426368" y="1552724"/>
            <a:ext cx="8229600" cy="964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Primer3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Grupisanje logički povezanih testova u klase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297" name="Google Shape;297;p23"/>
          <p:cNvSpPr txBox="1"/>
          <p:nvPr/>
        </p:nvSpPr>
        <p:spPr>
          <a:xfrm>
            <a:off x="902178" y="2776860"/>
            <a:ext cx="7272808" cy="23083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TestClass: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test_one(</a:t>
            </a:r>
            <a:r>
              <a:rPr lang="en-US" sz="1400" b="1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self):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x = 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"this"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assert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'h'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0" i="1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x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test_two(</a:t>
            </a:r>
            <a:r>
              <a:rPr lang="en-US" sz="1400" b="1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self):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x = 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"hello"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assert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hasattr(x, 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'check'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4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304" name="Google Shape;304;p24"/>
          <p:cNvSpPr txBox="1">
            <a:spLocks noGrp="1"/>
          </p:cNvSpPr>
          <p:nvPr>
            <p:ph type="body" idx="1"/>
          </p:nvPr>
        </p:nvSpPr>
        <p:spPr>
          <a:xfrm>
            <a:off x="467544" y="1556793"/>
            <a:ext cx="8229600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Izvršavanje primer 3</a:t>
            </a:r>
            <a:endParaRPr/>
          </a:p>
        </p:txBody>
      </p:sp>
      <p:sp>
        <p:nvSpPr>
          <p:cNvPr id="305" name="Google Shape;305;p24"/>
          <p:cNvSpPr txBox="1"/>
          <p:nvPr/>
        </p:nvSpPr>
        <p:spPr>
          <a:xfrm>
            <a:off x="729916" y="2623552"/>
            <a:ext cx="7704856" cy="2677656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d:\src&gt;py.test -q test_sample3.py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.F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================================== FAILURES ===================================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_____________________________ TestClass.test_two ______________________________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self = &lt;test_sample3.TestClass instance at 0x029A10F8&gt;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def test_two(self):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x = "hello"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       assert hasattr(x, 'check')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E       assert hasattr('hello', 'check')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test_sample3.py:8: AssertionError</a:t>
            </a:r>
            <a:endParaRPr sz="12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 failed, 1 passed in 0.04 seconds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5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311" name="Google Shape;311;p2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Fixtures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Predefinisano fiksno stanje pre pokretanja u cilju ponovljivosti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Primeri: određeni sadržaj u bazi podataka, priprema sadržaja ulazne datoteke i sl.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15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788" name="Google Shape;788;p115"/>
          <p:cNvSpPr txBox="1">
            <a:spLocks noGrp="1"/>
          </p:cNvSpPr>
          <p:nvPr>
            <p:ph type="body" idx="1"/>
          </p:nvPr>
        </p:nvSpPr>
        <p:spPr>
          <a:xfrm>
            <a:off x="1043608" y="1124744"/>
            <a:ext cx="6779096" cy="273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/>
              <a:t>Promenljive okruženja</a:t>
            </a:r>
            <a:endParaRPr sz="2400"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Često je neophodno pročitati promenljive okruženja kao što su PATH, USER ili neke specifičnije.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U modulu </a:t>
            </a:r>
            <a:r>
              <a:rPr lang="en-US" sz="2400" i="1"/>
              <a:t>os</a:t>
            </a:r>
            <a:r>
              <a:rPr lang="en-US" sz="2400"/>
              <a:t> rečnik </a:t>
            </a:r>
            <a:r>
              <a:rPr lang="en-US" sz="2400" i="1"/>
              <a:t>environ</a:t>
            </a:r>
            <a:r>
              <a:rPr lang="en-US" sz="2400"/>
              <a:t> sadrži promenljive okruženja.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Pošto je u pitanju rečnik, nove promenljive dodajemo lako:</a:t>
            </a:r>
            <a:endParaRPr/>
          </a:p>
          <a:p>
            <a:pPr marL="342900" lvl="0" indent="-22098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endParaRPr sz="2400"/>
          </a:p>
          <a:p>
            <a:pPr marL="342900" lvl="0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115"/>
          <p:cNvSpPr txBox="1"/>
          <p:nvPr/>
        </p:nvSpPr>
        <p:spPr>
          <a:xfrm>
            <a:off x="1259632" y="3645024"/>
            <a:ext cx="6552728" cy="83099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import 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print os.environ["PATH"]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print os.environ["USER"]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115"/>
          <p:cNvSpPr txBox="1"/>
          <p:nvPr/>
        </p:nvSpPr>
        <p:spPr>
          <a:xfrm>
            <a:off x="1259632" y="5262299"/>
            <a:ext cx="6552728" cy="83099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import os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print os.environ["PATH"]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os.environ["NOVA_PROMENLJIVA"] = "NOVA_PROM_OKRUZENJA"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6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317" name="Google Shape;317;p26"/>
          <p:cNvSpPr txBox="1">
            <a:spLocks noGrp="1"/>
          </p:cNvSpPr>
          <p:nvPr>
            <p:ph type="body" idx="1"/>
          </p:nvPr>
        </p:nvSpPr>
        <p:spPr>
          <a:xfrm>
            <a:off x="426368" y="1552725"/>
            <a:ext cx="8229600" cy="652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Fixtures u pytest-u</a:t>
            </a:r>
            <a:endParaRPr/>
          </a:p>
        </p:txBody>
      </p:sp>
      <p:sp>
        <p:nvSpPr>
          <p:cNvPr id="318" name="Google Shape;318;p26"/>
          <p:cNvSpPr/>
          <p:nvPr/>
        </p:nvSpPr>
        <p:spPr>
          <a:xfrm>
            <a:off x="1115616" y="2204865"/>
            <a:ext cx="7110536" cy="341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pytest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>
                <a:solidFill>
                  <a:srgbClr val="7D7D7D"/>
                </a:solidFill>
                <a:latin typeface="Consolas"/>
                <a:ea typeface="Consolas"/>
                <a:cs typeface="Consolas"/>
                <a:sym typeface="Consolas"/>
              </a:rPr>
              <a:t>@pytest.fixture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setup_widget():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widget.widget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Widget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Widget(</a:t>
            </a:r>
            <a:r>
              <a:rPr lang="en-US" sz="1400" b="0" i="1" u="none" strike="noStrike" cap="none">
                <a:solidFill>
                  <a:srgbClr val="C9802B"/>
                </a:solidFill>
                <a:latin typeface="Consolas"/>
                <a:ea typeface="Consolas"/>
                <a:cs typeface="Consolas"/>
                <a:sym typeface="Consolas"/>
              </a:rPr>
              <a:t>"testni podaci"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test_widget(setup_widget):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setup_widget.name == </a:t>
            </a:r>
            <a:r>
              <a:rPr lang="en-US" sz="1400" b="0" i="1" u="none" strike="noStrike" cap="none">
                <a:solidFill>
                  <a:srgbClr val="C9802B"/>
                </a:solidFill>
                <a:latin typeface="Consolas"/>
                <a:ea typeface="Consolas"/>
                <a:cs typeface="Consolas"/>
                <a:sym typeface="Consolas"/>
              </a:rPr>
              <a:t>"testni podaci"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400" b="0" i="0" u="none" strike="noStrike" cap="none">
                <a:solidFill>
                  <a:srgbClr val="800000"/>
                </a:solidFill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== setup_widget.x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setup_widget.y == setup_widget.x</a:t>
            </a: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assert False</a:t>
            </a:r>
            <a:endParaRPr sz="1400" b="0" i="0" u="none" strike="noStrike" cap="non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7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324" name="Google Shape;324;p27"/>
          <p:cNvSpPr txBox="1">
            <a:spLocks noGrp="1"/>
          </p:cNvSpPr>
          <p:nvPr>
            <p:ph type="body" idx="1"/>
          </p:nvPr>
        </p:nvSpPr>
        <p:spPr>
          <a:xfrm>
            <a:off x="467544" y="1556793"/>
            <a:ext cx="8229600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Izvršavanje primer 4</a:t>
            </a:r>
            <a:endParaRPr/>
          </a:p>
        </p:txBody>
      </p:sp>
      <p:sp>
        <p:nvSpPr>
          <p:cNvPr id="325" name="Google Shape;325;p27"/>
          <p:cNvSpPr txBox="1"/>
          <p:nvPr/>
        </p:nvSpPr>
        <p:spPr>
          <a:xfrm>
            <a:off x="729916" y="2276872"/>
            <a:ext cx="7704856" cy="415498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d:\src&gt;py.test test_sample4.py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============================= test session starts =============================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platform win32 -- Python 2.7.8 -- py-1.4.26 -- pytest-2.6.4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collected 1 items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tests\test_fixture.py F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================================== FAILURES ===================================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_________________________________ test_widget _________________________________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setup_widget = &lt;widget.widget.Widget object at 0x000002B79D9EF198&gt;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def test_widget(setup_widget):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assert setup_widget.name == "testni podaci"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assert 50 == setup_widget.x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assert setup_widget.y == setup_widget.x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       assert False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       assert False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File "E:\workspace\PetiDan\tests\test_fixture.py", line 12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AssertionError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========================== 1 failed in 0.15 seconds ===========================</a:t>
            </a:r>
            <a:endParaRPr sz="1200" b="0" i="0" u="none" strike="noStrike" cap="none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8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332" name="Google Shape;332;p28"/>
          <p:cNvSpPr txBox="1">
            <a:spLocks noGrp="1"/>
          </p:cNvSpPr>
          <p:nvPr>
            <p:ph type="body" idx="1"/>
          </p:nvPr>
        </p:nvSpPr>
        <p:spPr>
          <a:xfrm>
            <a:off x="426368" y="1412776"/>
            <a:ext cx="8229600" cy="144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Fixture cleanup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Postavljanje okruženja za test može da zahteva čišćenje prethodnih podešavanja</a:t>
            </a:r>
            <a:endParaRPr/>
          </a:p>
        </p:txBody>
      </p:sp>
      <p:sp>
        <p:nvSpPr>
          <p:cNvPr id="333" name="Google Shape;333;p28"/>
          <p:cNvSpPr txBox="1"/>
          <p:nvPr/>
        </p:nvSpPr>
        <p:spPr>
          <a:xfrm>
            <a:off x="902178" y="3025983"/>
            <a:ext cx="7272808" cy="3139321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smtplib</a:t>
            </a: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pytest</a:t>
            </a: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>
                <a:solidFill>
                  <a:srgbClr val="7D7D7D"/>
                </a:solidFill>
                <a:latin typeface="Courier New"/>
                <a:ea typeface="Courier New"/>
                <a:cs typeface="Courier New"/>
                <a:sym typeface="Courier New"/>
              </a:rPr>
              <a:t>@pytest.fixture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(scope=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"module"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smtp(request):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smtp = smtplib.SMTP(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"merlinux.eu"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fin():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"teardown smtp"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smtp.close()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request.addfinalizer(fin)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smtp  </a:t>
            </a:r>
            <a:r>
              <a:rPr lang="en-US" sz="1400" b="0" i="0" u="none" strike="noStrike" cap="non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 provide the fixture value</a:t>
            </a: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9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339" name="Google Shape;339;p29"/>
          <p:cNvSpPr txBox="1">
            <a:spLocks noGrp="1"/>
          </p:cNvSpPr>
          <p:nvPr>
            <p:ph type="body" idx="1"/>
          </p:nvPr>
        </p:nvSpPr>
        <p:spPr>
          <a:xfrm>
            <a:off x="467544" y="1196752"/>
            <a:ext cx="8229600" cy="144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Parametrizovani fixture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U primeru će biti kreirana dva </a:t>
            </a:r>
            <a:r>
              <a:rPr lang="en-US" i="1"/>
              <a:t>fixture</a:t>
            </a:r>
            <a:r>
              <a:rPr lang="en-US"/>
              <a:t> objekta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Sve funkcije će biti pozvane za svaki </a:t>
            </a:r>
            <a:r>
              <a:rPr lang="en-US" i="1"/>
              <a:t>fixture</a:t>
            </a:r>
            <a:r>
              <a:rPr lang="en-US"/>
              <a:t> objekat</a:t>
            </a:r>
            <a:endParaRPr/>
          </a:p>
        </p:txBody>
      </p:sp>
      <p:sp>
        <p:nvSpPr>
          <p:cNvPr id="340" name="Google Shape;340;p29"/>
          <p:cNvSpPr txBox="1"/>
          <p:nvPr/>
        </p:nvSpPr>
        <p:spPr>
          <a:xfrm>
            <a:off x="513892" y="2708920"/>
            <a:ext cx="8136904" cy="341632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pytest</a:t>
            </a: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smtplib</a:t>
            </a: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>
                <a:solidFill>
                  <a:srgbClr val="7D7D7D"/>
                </a:solidFill>
                <a:latin typeface="Courier New"/>
                <a:ea typeface="Courier New"/>
                <a:cs typeface="Courier New"/>
                <a:sym typeface="Courier New"/>
              </a:rPr>
              <a:t>@pytest.fixture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(scope=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"module"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params=[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"merlinux.eu"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"mail.python.org"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smtp(request):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400" b="0" i="0" u="none" strike="noStrike" cap="none">
                <a:solidFill>
                  <a:srgbClr val="000000"/>
                </a:solidFill>
                <a:highlight>
                  <a:srgbClr val="FFFF96"/>
                </a:highlight>
                <a:latin typeface="Courier New"/>
                <a:ea typeface="Courier New"/>
                <a:cs typeface="Courier New"/>
                <a:sym typeface="Courier New"/>
              </a:rPr>
              <a:t>smtp = smtplib.SMTP(request.param)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fin():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"finalizing %s"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% </a:t>
            </a:r>
            <a:r>
              <a:rPr lang="en-US" sz="1400" b="0" i="1" u="none" strike="noStrike" cap="none">
                <a:solidFill>
                  <a:srgbClr val="000000"/>
                </a:solidFill>
                <a:highlight>
                  <a:srgbClr val="FFFF96"/>
                </a:highlight>
                <a:latin typeface="Courier New"/>
                <a:ea typeface="Courier New"/>
                <a:cs typeface="Courier New"/>
                <a:sym typeface="Courier New"/>
              </a:rPr>
              <a:t>smtp)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-US" sz="1400" b="0" i="0" u="none" strike="noStrike" cap="none">
                <a:solidFill>
                  <a:srgbClr val="000000"/>
                </a:solidFill>
                <a:highlight>
                  <a:srgbClr val="FFFF96"/>
                </a:highlight>
                <a:latin typeface="Courier New"/>
                <a:ea typeface="Courier New"/>
                <a:cs typeface="Courier New"/>
                <a:sym typeface="Courier New"/>
              </a:rPr>
              <a:t>smtp.close()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request.addfinalizer(fin)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0" i="0" u="none" strike="noStrike" cap="none">
                <a:solidFill>
                  <a:srgbClr val="000000"/>
                </a:solidFill>
                <a:highlight>
                  <a:srgbClr val="FFFF96"/>
                </a:highlight>
                <a:latin typeface="Courier New"/>
                <a:ea typeface="Courier New"/>
                <a:cs typeface="Courier New"/>
                <a:sym typeface="Courier New"/>
              </a:rPr>
              <a:t>smtp</a:t>
            </a: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0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PYTHON KURS Testiranje</a:t>
            </a:r>
            <a:endParaRPr/>
          </a:p>
        </p:txBody>
      </p:sp>
      <p:sp>
        <p:nvSpPr>
          <p:cNvPr id="347" name="Google Shape;347;p30"/>
          <p:cNvSpPr txBox="1">
            <a:spLocks noGrp="1"/>
          </p:cNvSpPr>
          <p:nvPr>
            <p:ph type="body" idx="1"/>
          </p:nvPr>
        </p:nvSpPr>
        <p:spPr>
          <a:xfrm>
            <a:off x="467544" y="1196752"/>
            <a:ext cx="8229600" cy="144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2004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 b="1"/>
              <a:t>Parametrizovane test funkcije</a:t>
            </a:r>
            <a:endParaRPr/>
          </a:p>
          <a:p>
            <a:pPr marL="457200" lvl="0" indent="-3200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●"/>
            </a:pPr>
            <a:r>
              <a:rPr lang="en-US"/>
              <a:t>Ovakve test funkcije se pozivaju za svaki set parametarta</a:t>
            </a:r>
            <a:endParaRPr/>
          </a:p>
        </p:txBody>
      </p:sp>
      <p:sp>
        <p:nvSpPr>
          <p:cNvPr id="348" name="Google Shape;348;p30"/>
          <p:cNvSpPr txBox="1"/>
          <p:nvPr/>
        </p:nvSpPr>
        <p:spPr>
          <a:xfrm>
            <a:off x="513892" y="2708920"/>
            <a:ext cx="8136904" cy="23083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pytest</a:t>
            </a:r>
            <a:endParaRPr sz="14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>
                <a:solidFill>
                  <a:srgbClr val="7D7D7D"/>
                </a:solidFill>
                <a:latin typeface="Courier New"/>
                <a:ea typeface="Courier New"/>
                <a:cs typeface="Courier New"/>
                <a:sym typeface="Courier New"/>
              </a:rPr>
              <a:t>@pytest.mark.parametrize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"input,expected"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[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(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"3+5"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400" b="0" i="1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(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"2+4"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400" b="0" i="1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6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pytest.mark.xfail((</a:t>
            </a:r>
            <a:r>
              <a:rPr lang="en-US" sz="1400" b="0" i="1" u="none" strike="noStrike" cap="none">
                <a:solidFill>
                  <a:srgbClr val="800000"/>
                </a:solidFill>
                <a:latin typeface="Courier New"/>
                <a:ea typeface="Courier New"/>
                <a:cs typeface="Courier New"/>
                <a:sym typeface="Courier New"/>
              </a:rPr>
              <a:t>"6*9"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400" b="0" i="1" u="none" strike="noStrike" cap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42</a:t>
            </a:r>
            <a:r>
              <a:rPr lang="en-US" sz="1400" b="0" i="1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400" b="1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test_eval(input, expected):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US" sz="1400" b="0" i="0" u="none" strike="noStrike" cap="non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assert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eval(input) == expected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1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Zadaci</a:t>
            </a:r>
            <a:endParaRPr/>
          </a:p>
        </p:txBody>
      </p:sp>
      <p:sp>
        <p:nvSpPr>
          <p:cNvPr id="354" name="Google Shape;354;p3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Char char="●"/>
            </a:pPr>
            <a:r>
              <a:rPr lang="en-US"/>
              <a:t>Napisati Dokumentaciju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Char char="●"/>
            </a:pPr>
            <a:r>
              <a:rPr lang="en-US"/>
              <a:t>Dodati unit-testove za sve pomoću pytest modula/biblioteke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SzPts val="2080"/>
              <a:buChar char="●"/>
            </a:pPr>
            <a:r>
              <a:rPr lang="en-US"/>
              <a:t>Prepraviti sve domaće zadatke da poštuju koding standard.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16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796" name="Google Shape;796;p116"/>
          <p:cNvSpPr txBox="1">
            <a:spLocks noGrp="1"/>
          </p:cNvSpPr>
          <p:nvPr>
            <p:ph type="body" idx="1"/>
          </p:nvPr>
        </p:nvSpPr>
        <p:spPr>
          <a:xfrm>
            <a:off x="1043608" y="980728"/>
            <a:ext cx="6779096" cy="2880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/>
              <a:t>Rukovanje fajlovima</a:t>
            </a:r>
            <a:endParaRPr sz="2400" b="1"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Fajlovima se rukuje ugradjenom funkcijom </a:t>
            </a:r>
            <a:r>
              <a:rPr lang="en-US" sz="2400" i="1"/>
              <a:t>open(filename,options)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Char char="●"/>
            </a:pPr>
            <a:r>
              <a:rPr lang="en-US" sz="2400"/>
              <a:t>U opcijama specificiramo koji način pristupa želimo: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920"/>
              <a:buNone/>
            </a:pPr>
            <a:r>
              <a:rPr lang="en-US" sz="2400"/>
              <a:t>Oznaka 	Značenje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None/>
            </a:pPr>
            <a:r>
              <a:rPr lang="en-US" sz="2200" i="1"/>
              <a:t>r 	</a:t>
            </a:r>
            <a:r>
              <a:rPr lang="en-US" sz="2200"/>
              <a:t>		read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None/>
            </a:pPr>
            <a:r>
              <a:rPr lang="en-US" sz="2200" i="1"/>
              <a:t>w 	</a:t>
            </a:r>
            <a:r>
              <a:rPr lang="en-US" sz="2200"/>
              <a:t>		write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None/>
            </a:pPr>
            <a:r>
              <a:rPr lang="en-US" sz="2200" i="1"/>
              <a:t>a </a:t>
            </a:r>
            <a:r>
              <a:rPr lang="en-US" sz="2200"/>
              <a:t>			append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None/>
            </a:pPr>
            <a:r>
              <a:rPr lang="en-US" sz="2200" i="1"/>
              <a:t>b</a:t>
            </a:r>
            <a:r>
              <a:rPr lang="en-US" sz="2200"/>
              <a:t> 			binary file - modifikator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None/>
            </a:pPr>
            <a:r>
              <a:rPr lang="en-US" sz="2200" i="1"/>
              <a:t>+ </a:t>
            </a:r>
            <a:r>
              <a:rPr lang="en-US" sz="2200"/>
              <a:t>			update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None/>
            </a:pPr>
            <a:r>
              <a:rPr lang="en-US" sz="2200" i="1"/>
              <a:t>- </a:t>
            </a:r>
            <a:r>
              <a:rPr lang="en-US" sz="2200"/>
              <a:t>			modifikator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1760"/>
              <a:buNone/>
            </a:pPr>
            <a:r>
              <a:rPr lang="en-US" sz="2200" i="1"/>
              <a:t>U 	</a:t>
            </a:r>
            <a:r>
              <a:rPr lang="en-US" sz="2200"/>
              <a:t>		newline modifikator</a:t>
            </a:r>
            <a:endParaRPr sz="2200"/>
          </a:p>
          <a:p>
            <a:pPr marL="342900" lvl="0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17"/>
          <p:cNvSpPr txBox="1">
            <a:spLocks noGrp="1"/>
          </p:cNvSpPr>
          <p:nvPr>
            <p:ph type="title"/>
          </p:nvPr>
        </p:nvSpPr>
        <p:spPr>
          <a:xfrm>
            <a:off x="84138" y="0"/>
            <a:ext cx="7920037" cy="72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02" name="Google Shape;802;p117"/>
          <p:cNvSpPr txBox="1">
            <a:spLocks noGrp="1"/>
          </p:cNvSpPr>
          <p:nvPr>
            <p:ph type="body" idx="1"/>
          </p:nvPr>
        </p:nvSpPr>
        <p:spPr>
          <a:xfrm>
            <a:off x="323528" y="980728"/>
            <a:ext cx="8568952" cy="2880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2400" b="1"/>
              <a:t>Pregled metoda fajl objekta</a:t>
            </a:r>
            <a:endParaRPr sz="2400" b="1"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b="1" i="1"/>
              <a:t>Metoda 		Značenje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file.read([n]) </a:t>
            </a:r>
            <a:r>
              <a:rPr lang="en-US" sz="2000"/>
              <a:t>		Čitanje n bajtova ili ceo fajl.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file.readline([n]) </a:t>
            </a:r>
            <a:r>
              <a:rPr lang="en-US" sz="2000"/>
              <a:t>		Čita jednu liniju iz tekst fajla ili n bajtova linije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file.readlines() </a:t>
            </a:r>
            <a:r>
              <a:rPr lang="en-US" sz="2000"/>
              <a:t>		Čita sve linije iz fajla u listu linija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file.write(s)</a:t>
            </a:r>
            <a:r>
              <a:rPr lang="en-US" sz="2000"/>
              <a:t> 		Upisivanje sekvence u fajl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f.writelines(l)</a:t>
            </a:r>
            <a:r>
              <a:rPr lang="en-US" sz="2000"/>
              <a:t> 		Upisivanje sekvence linija u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fajl f.close() </a:t>
            </a:r>
            <a:r>
              <a:rPr lang="en-US" sz="2000"/>
              <a:t>		Zatvaranje fajla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f.tell() 	</a:t>
            </a:r>
            <a:r>
              <a:rPr lang="en-US" sz="2000"/>
              <a:t>		Trenutna vrednost offseta unutar fajla</a:t>
            </a:r>
            <a:endParaRPr sz="2000"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f.seek(offset)</a:t>
            </a:r>
            <a:r>
              <a:rPr lang="en-US" sz="2000"/>
              <a:t> 		Pomeranje na ofset fajla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f.flush() </a:t>
            </a:r>
            <a:r>
              <a:rPr lang="en-US" sz="2000"/>
              <a:t>		Pražnjenje bafera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f.truncate(n) </a:t>
            </a:r>
            <a:r>
              <a:rPr lang="en-US" sz="2000"/>
              <a:t>		Skraćivanje fajla na max n bajtova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f.fileno() </a:t>
            </a:r>
            <a:r>
              <a:rPr lang="en-US" sz="2000"/>
              <a:t>		Broj fajl deskriptora 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</a:pPr>
            <a:r>
              <a:rPr lang="en-US" sz="2000" i="1"/>
              <a:t>f.next() </a:t>
            </a:r>
            <a:r>
              <a:rPr lang="en-US" sz="2000"/>
              <a:t>			Čita sledeću liniju, za iteracije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18"/>
          <p:cNvSpPr txBox="1">
            <a:spLocks noGrp="1"/>
          </p:cNvSpPr>
          <p:nvPr>
            <p:ph type="title"/>
          </p:nvPr>
        </p:nvSpPr>
        <p:spPr>
          <a:xfrm>
            <a:off x="84138" y="-24"/>
            <a:ext cx="792003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72000" rIns="91425" bIns="72000" anchor="ctr" anchorCtr="0">
            <a:noAutofit/>
          </a:bodyPr>
          <a:lstStyle/>
          <a:p>
            <a:pPr marL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Elementi Python jezika</a:t>
            </a:r>
            <a:endParaRPr/>
          </a:p>
        </p:txBody>
      </p:sp>
      <p:sp>
        <p:nvSpPr>
          <p:cNvPr id="808" name="Google Shape;808;p1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716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r>
              <a:rPr lang="en-US"/>
              <a:t>Kontekst menadžer za otvaranje fajlova</a:t>
            </a:r>
            <a:endParaRPr/>
          </a:p>
          <a:p>
            <a:pPr marL="13716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/>
          </a:p>
          <a:p>
            <a:pPr marL="13716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809" name="Google Shape;809;p118"/>
          <p:cNvSpPr/>
          <p:nvPr/>
        </p:nvSpPr>
        <p:spPr>
          <a:xfrm>
            <a:off x="1099226" y="3042725"/>
            <a:ext cx="4289897" cy="61555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with </a:t>
            </a:r>
            <a:r>
              <a:rPr lang="en-US" sz="2000" b="0" i="0" u="none" strike="noStrike" cap="none">
                <a:solidFill>
                  <a:srgbClr val="FF1493"/>
                </a:solidFill>
                <a:latin typeface="Consolas"/>
                <a:ea typeface="Consolas"/>
                <a:cs typeface="Consolas"/>
                <a:sym typeface="Consolas"/>
              </a:rPr>
              <a:t>open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("fajl.txt") as f:  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3239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273239"/>
                </a:solidFill>
                <a:latin typeface="Consolas"/>
                <a:ea typeface="Consolas"/>
                <a:cs typeface="Consolas"/>
                <a:sym typeface="Consolas"/>
              </a:rPr>
              <a:t>    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data </a:t>
            </a:r>
            <a:r>
              <a:rPr lang="en-US" sz="2000" b="1" i="0" u="none" strike="noStrike" cap="none">
                <a:solidFill>
                  <a:srgbClr val="006699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>
                <a:solidFill>
                  <a:srgbClr val="27323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f.read()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pt_RT-RK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4650</Words>
  <Application>Microsoft Office PowerPoint</Application>
  <PresentationFormat>Пројекција на екрану (4:3)</PresentationFormat>
  <Paragraphs>713</Paragraphs>
  <Slides>66</Slides>
  <Notes>65</Notes>
  <HiddenSlides>0</HiddenSlides>
  <MMClips>0</MMClips>
  <ScaleCrop>false</ScaleCrop>
  <HeadingPairs>
    <vt:vector size="6" baseType="variant">
      <vt:variant>
        <vt:lpstr>Кориштени фонтови</vt:lpstr>
      </vt:variant>
      <vt:variant>
        <vt:i4>8</vt:i4>
      </vt:variant>
      <vt:variant>
        <vt:lpstr>Тема</vt:lpstr>
      </vt:variant>
      <vt:variant>
        <vt:i4>1</vt:i4>
      </vt:variant>
      <vt:variant>
        <vt:lpstr>Наслови слајдова</vt:lpstr>
      </vt:variant>
      <vt:variant>
        <vt:i4>66</vt:i4>
      </vt:variant>
    </vt:vector>
  </HeadingPairs>
  <TitlesOfParts>
    <vt:vector size="75" baseType="lpstr">
      <vt:lpstr>Arial Black</vt:lpstr>
      <vt:lpstr>Consolas</vt:lpstr>
      <vt:lpstr>Times New Roman</vt:lpstr>
      <vt:lpstr>Noto Sans Symbols</vt:lpstr>
      <vt:lpstr>Calibri</vt:lpstr>
      <vt:lpstr>JetBrains Mono</vt:lpstr>
      <vt:lpstr>Arial</vt:lpstr>
      <vt:lpstr>Courier New</vt:lpstr>
      <vt:lpstr>ppt_RT-RK</vt:lpstr>
      <vt:lpstr>ELEMENTI  PYTHON JEZIKA </vt:lpstr>
      <vt:lpstr>ELEMENTI  PYTHON JEZIKA 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Задатак</vt:lpstr>
      <vt:lpstr>ELEMENTI  PYTHON JEZIKA 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Elementi python jezika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PYTHON KURS Testiranje</vt:lpstr>
      <vt:lpstr>Zadaci</vt:lpstr>
      <vt:lpstr>PowerPoint презентација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ELEMENTI  PYTHON JEZIKA </dc:title>
  <dc:creator>Srdjan Popic</dc:creator>
  <cp:lastModifiedBy>Srdjan Popic</cp:lastModifiedBy>
  <cp:revision>8</cp:revision>
  <dcterms:modified xsi:type="dcterms:W3CDTF">2023-07-24T05:30:17Z</dcterms:modified>
</cp:coreProperties>
</file>